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95" r:id="rId2"/>
    <p:sldId id="258" r:id="rId3"/>
    <p:sldId id="257" r:id="rId4"/>
    <p:sldId id="259" r:id="rId5"/>
    <p:sldId id="265" r:id="rId6"/>
    <p:sldId id="267" r:id="rId7"/>
    <p:sldId id="271" r:id="rId8"/>
    <p:sldId id="264" r:id="rId9"/>
    <p:sldId id="268" r:id="rId10"/>
    <p:sldId id="266" r:id="rId11"/>
    <p:sldId id="272" r:id="rId12"/>
    <p:sldId id="273" r:id="rId13"/>
    <p:sldId id="260" r:id="rId14"/>
    <p:sldId id="262" r:id="rId15"/>
    <p:sldId id="263" r:id="rId16"/>
    <p:sldId id="261" r:id="rId17"/>
    <p:sldId id="270" r:id="rId18"/>
    <p:sldId id="286" r:id="rId19"/>
    <p:sldId id="279" r:id="rId20"/>
    <p:sldId id="280" r:id="rId21"/>
    <p:sldId id="287" r:id="rId22"/>
    <p:sldId id="284" r:id="rId23"/>
    <p:sldId id="285" r:id="rId24"/>
    <p:sldId id="276" r:id="rId25"/>
    <p:sldId id="278" r:id="rId26"/>
    <p:sldId id="275" r:id="rId27"/>
    <p:sldId id="289" r:id="rId28"/>
    <p:sldId id="288" r:id="rId29"/>
    <p:sldId id="290" r:id="rId30"/>
    <p:sldId id="291" r:id="rId31"/>
    <p:sldId id="294" r:id="rId32"/>
    <p:sldId id="292" r:id="rId33"/>
    <p:sldId id="293" r:id="rId34"/>
    <p:sldId id="274" r:id="rId3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57" autoAdjust="0"/>
  </p:normalViewPr>
  <p:slideViewPr>
    <p:cSldViewPr>
      <p:cViewPr>
        <p:scale>
          <a:sx n="62" d="100"/>
          <a:sy n="62" d="100"/>
        </p:scale>
        <p:origin x="-1896" y="-5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0823D-6D7B-4D34-9F9E-2EC92A91D7D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CA"/>
        </a:p>
      </dgm:t>
    </dgm:pt>
    <dgm:pt modelId="{3785FC64-FE62-4F6F-ABB3-B95C7F29B90B}">
      <dgm:prSet phldrT="[Text]"/>
      <dgm:spPr/>
      <dgm:t>
        <a:bodyPr/>
        <a:lstStyle/>
        <a:p>
          <a:r>
            <a:rPr lang="en-US" dirty="0" smtClean="0"/>
            <a:t>Hear different pronunciation of letters</a:t>
          </a:r>
          <a:endParaRPr lang="en-CA" dirty="0"/>
        </a:p>
      </dgm:t>
    </dgm:pt>
    <dgm:pt modelId="{43A2FF57-02E9-4D69-AB00-D3CDB3C808C6}" type="parTrans" cxnId="{AA83C5E3-2B62-4F4B-B44D-327AD668213D}">
      <dgm:prSet/>
      <dgm:spPr/>
      <dgm:t>
        <a:bodyPr/>
        <a:lstStyle/>
        <a:p>
          <a:endParaRPr lang="en-CA"/>
        </a:p>
      </dgm:t>
    </dgm:pt>
    <dgm:pt modelId="{D168DDD8-E192-43D6-8862-BB28756AF6B9}" type="sibTrans" cxnId="{AA83C5E3-2B62-4F4B-B44D-327AD668213D}">
      <dgm:prSet/>
      <dgm:spPr/>
      <dgm:t>
        <a:bodyPr/>
        <a:lstStyle/>
        <a:p>
          <a:endParaRPr lang="en-CA"/>
        </a:p>
      </dgm:t>
    </dgm:pt>
    <dgm:pt modelId="{19BEE422-2A8C-4890-B1AC-F2DFC3387A31}">
      <dgm:prSet phldrT="[Text]"/>
      <dgm:spPr/>
      <dgm:t>
        <a:bodyPr/>
        <a:lstStyle/>
        <a:p>
          <a:r>
            <a:rPr lang="en-US" dirty="0" smtClean="0"/>
            <a:t>Development of clear speech</a:t>
          </a:r>
          <a:endParaRPr lang="en-CA" dirty="0"/>
        </a:p>
      </dgm:t>
    </dgm:pt>
    <dgm:pt modelId="{482D5541-20B9-478A-96EC-9C690ADCE16B}" type="parTrans" cxnId="{F5B0FEEC-F0BA-4A34-9881-76B00693B254}">
      <dgm:prSet/>
      <dgm:spPr/>
      <dgm:t>
        <a:bodyPr/>
        <a:lstStyle/>
        <a:p>
          <a:endParaRPr lang="en-CA"/>
        </a:p>
      </dgm:t>
    </dgm:pt>
    <dgm:pt modelId="{7CAF0CEE-EDAD-4213-B877-A46CA3A8FE72}" type="sibTrans" cxnId="{F5B0FEEC-F0BA-4A34-9881-76B00693B254}">
      <dgm:prSet/>
      <dgm:spPr/>
      <dgm:t>
        <a:bodyPr/>
        <a:lstStyle/>
        <a:p>
          <a:endParaRPr lang="en-CA"/>
        </a:p>
      </dgm:t>
    </dgm:pt>
    <dgm:pt modelId="{632DDF74-5E24-41C8-9BCB-D8D70CA31BB3}">
      <dgm:prSet phldrT="[Text]"/>
      <dgm:spPr/>
      <dgm:t>
        <a:bodyPr/>
        <a:lstStyle/>
        <a:p>
          <a:r>
            <a:rPr lang="en-US" dirty="0" smtClean="0"/>
            <a:t>Scaffold to discriminate written symbols</a:t>
          </a:r>
          <a:endParaRPr lang="en-CA" dirty="0"/>
        </a:p>
      </dgm:t>
    </dgm:pt>
    <dgm:pt modelId="{EDC58D69-A4BA-40F8-83BE-3FAEEB7E85B2}" type="parTrans" cxnId="{C1A84194-F2BA-43BC-A628-CB359099332C}">
      <dgm:prSet/>
      <dgm:spPr/>
      <dgm:t>
        <a:bodyPr/>
        <a:lstStyle/>
        <a:p>
          <a:endParaRPr lang="en-CA"/>
        </a:p>
      </dgm:t>
    </dgm:pt>
    <dgm:pt modelId="{540C2640-9319-42E9-9616-D837D4B998E0}" type="sibTrans" cxnId="{C1A84194-F2BA-43BC-A628-CB359099332C}">
      <dgm:prSet/>
      <dgm:spPr/>
      <dgm:t>
        <a:bodyPr/>
        <a:lstStyle/>
        <a:p>
          <a:endParaRPr lang="en-CA"/>
        </a:p>
      </dgm:t>
    </dgm:pt>
    <dgm:pt modelId="{0EE1A634-EE42-4A3E-AF5E-B5FB5C7D2E4E}" type="pres">
      <dgm:prSet presAssocID="{8A40823D-6D7B-4D34-9F9E-2EC92A91D7DF}" presName="cycle" presStyleCnt="0">
        <dgm:presLayoutVars>
          <dgm:dir/>
          <dgm:resizeHandles val="exact"/>
        </dgm:presLayoutVars>
      </dgm:prSet>
      <dgm:spPr/>
      <dgm:t>
        <a:bodyPr/>
        <a:lstStyle/>
        <a:p>
          <a:endParaRPr lang="en-CA"/>
        </a:p>
      </dgm:t>
    </dgm:pt>
    <dgm:pt modelId="{4D2CF3BB-9C55-468D-9067-86D068E2F058}" type="pres">
      <dgm:prSet presAssocID="{3785FC64-FE62-4F6F-ABB3-B95C7F29B90B}" presName="dummy" presStyleCnt="0"/>
      <dgm:spPr/>
    </dgm:pt>
    <dgm:pt modelId="{FECF44FA-DE1F-489F-A70E-C7D9D0ADC407}" type="pres">
      <dgm:prSet presAssocID="{3785FC64-FE62-4F6F-ABB3-B95C7F29B90B}" presName="node" presStyleLbl="revTx" presStyleIdx="0" presStyleCnt="3">
        <dgm:presLayoutVars>
          <dgm:bulletEnabled val="1"/>
        </dgm:presLayoutVars>
      </dgm:prSet>
      <dgm:spPr/>
      <dgm:t>
        <a:bodyPr/>
        <a:lstStyle/>
        <a:p>
          <a:endParaRPr lang="en-CA"/>
        </a:p>
      </dgm:t>
    </dgm:pt>
    <dgm:pt modelId="{1C3A98BA-E68C-4892-8FF0-D953A1D61078}" type="pres">
      <dgm:prSet presAssocID="{D168DDD8-E192-43D6-8862-BB28756AF6B9}" presName="sibTrans" presStyleLbl="node1" presStyleIdx="0" presStyleCnt="3"/>
      <dgm:spPr/>
      <dgm:t>
        <a:bodyPr/>
        <a:lstStyle/>
        <a:p>
          <a:endParaRPr lang="en-CA"/>
        </a:p>
      </dgm:t>
    </dgm:pt>
    <dgm:pt modelId="{A530B95E-CFEC-455E-8760-5F9ED45AD2E0}" type="pres">
      <dgm:prSet presAssocID="{19BEE422-2A8C-4890-B1AC-F2DFC3387A31}" presName="dummy" presStyleCnt="0"/>
      <dgm:spPr/>
    </dgm:pt>
    <dgm:pt modelId="{EC14D706-FAA1-4E95-A40A-60C4C221DCC6}" type="pres">
      <dgm:prSet presAssocID="{19BEE422-2A8C-4890-B1AC-F2DFC3387A31}" presName="node" presStyleLbl="revTx" presStyleIdx="1" presStyleCnt="3">
        <dgm:presLayoutVars>
          <dgm:bulletEnabled val="1"/>
        </dgm:presLayoutVars>
      </dgm:prSet>
      <dgm:spPr/>
      <dgm:t>
        <a:bodyPr/>
        <a:lstStyle/>
        <a:p>
          <a:endParaRPr lang="en-CA"/>
        </a:p>
      </dgm:t>
    </dgm:pt>
    <dgm:pt modelId="{7362282D-1A61-4250-ABA1-C9919FA4A0F4}" type="pres">
      <dgm:prSet presAssocID="{7CAF0CEE-EDAD-4213-B877-A46CA3A8FE72}" presName="sibTrans" presStyleLbl="node1" presStyleIdx="1" presStyleCnt="3" custLinFactNeighborX="-689" custLinFactNeighborY="-3505"/>
      <dgm:spPr/>
      <dgm:t>
        <a:bodyPr/>
        <a:lstStyle/>
        <a:p>
          <a:endParaRPr lang="en-CA"/>
        </a:p>
      </dgm:t>
    </dgm:pt>
    <dgm:pt modelId="{2C583915-E113-4151-BFCA-4721264B9BBB}" type="pres">
      <dgm:prSet presAssocID="{632DDF74-5E24-41C8-9BCB-D8D70CA31BB3}" presName="dummy" presStyleCnt="0"/>
      <dgm:spPr/>
    </dgm:pt>
    <dgm:pt modelId="{A438D465-0661-4B80-B8EC-04C73F3AEF92}" type="pres">
      <dgm:prSet presAssocID="{632DDF74-5E24-41C8-9BCB-D8D70CA31BB3}" presName="node" presStyleLbl="revTx" presStyleIdx="2" presStyleCnt="3">
        <dgm:presLayoutVars>
          <dgm:bulletEnabled val="1"/>
        </dgm:presLayoutVars>
      </dgm:prSet>
      <dgm:spPr/>
      <dgm:t>
        <a:bodyPr/>
        <a:lstStyle/>
        <a:p>
          <a:endParaRPr lang="en-CA"/>
        </a:p>
      </dgm:t>
    </dgm:pt>
    <dgm:pt modelId="{696F20D2-2189-44CE-BEF4-BE162459AA2F}" type="pres">
      <dgm:prSet presAssocID="{540C2640-9319-42E9-9616-D837D4B998E0}" presName="sibTrans" presStyleLbl="node1" presStyleIdx="2" presStyleCnt="3"/>
      <dgm:spPr/>
      <dgm:t>
        <a:bodyPr/>
        <a:lstStyle/>
        <a:p>
          <a:endParaRPr lang="en-CA"/>
        </a:p>
      </dgm:t>
    </dgm:pt>
  </dgm:ptLst>
  <dgm:cxnLst>
    <dgm:cxn modelId="{2C6B8A76-03E2-43F7-BBF6-132AA04135B6}" type="presOf" srcId="{7CAF0CEE-EDAD-4213-B877-A46CA3A8FE72}" destId="{7362282D-1A61-4250-ABA1-C9919FA4A0F4}" srcOrd="0" destOrd="0" presId="urn:microsoft.com/office/officeart/2005/8/layout/cycle1"/>
    <dgm:cxn modelId="{C1A84194-F2BA-43BC-A628-CB359099332C}" srcId="{8A40823D-6D7B-4D34-9F9E-2EC92A91D7DF}" destId="{632DDF74-5E24-41C8-9BCB-D8D70CA31BB3}" srcOrd="2" destOrd="0" parTransId="{EDC58D69-A4BA-40F8-83BE-3FAEEB7E85B2}" sibTransId="{540C2640-9319-42E9-9616-D837D4B998E0}"/>
    <dgm:cxn modelId="{CC0A0797-F749-4906-B5D2-DADCFF3C8420}" type="presOf" srcId="{3785FC64-FE62-4F6F-ABB3-B95C7F29B90B}" destId="{FECF44FA-DE1F-489F-A70E-C7D9D0ADC407}" srcOrd="0" destOrd="0" presId="urn:microsoft.com/office/officeart/2005/8/layout/cycle1"/>
    <dgm:cxn modelId="{61D5B730-B42D-4D0A-BD5B-C8ED8D0C280C}" type="presOf" srcId="{540C2640-9319-42E9-9616-D837D4B998E0}" destId="{696F20D2-2189-44CE-BEF4-BE162459AA2F}" srcOrd="0" destOrd="0" presId="urn:microsoft.com/office/officeart/2005/8/layout/cycle1"/>
    <dgm:cxn modelId="{F5B0FEEC-F0BA-4A34-9881-76B00693B254}" srcId="{8A40823D-6D7B-4D34-9F9E-2EC92A91D7DF}" destId="{19BEE422-2A8C-4890-B1AC-F2DFC3387A31}" srcOrd="1" destOrd="0" parTransId="{482D5541-20B9-478A-96EC-9C690ADCE16B}" sibTransId="{7CAF0CEE-EDAD-4213-B877-A46CA3A8FE72}"/>
    <dgm:cxn modelId="{0F2E3DD2-7E55-4F15-B42A-01EB89CFCDC7}" type="presOf" srcId="{19BEE422-2A8C-4890-B1AC-F2DFC3387A31}" destId="{EC14D706-FAA1-4E95-A40A-60C4C221DCC6}" srcOrd="0" destOrd="0" presId="urn:microsoft.com/office/officeart/2005/8/layout/cycle1"/>
    <dgm:cxn modelId="{850866E8-A0F2-407E-982F-3822E5A9B8FC}" type="presOf" srcId="{632DDF74-5E24-41C8-9BCB-D8D70CA31BB3}" destId="{A438D465-0661-4B80-B8EC-04C73F3AEF92}" srcOrd="0" destOrd="0" presId="urn:microsoft.com/office/officeart/2005/8/layout/cycle1"/>
    <dgm:cxn modelId="{AA83C5E3-2B62-4F4B-B44D-327AD668213D}" srcId="{8A40823D-6D7B-4D34-9F9E-2EC92A91D7DF}" destId="{3785FC64-FE62-4F6F-ABB3-B95C7F29B90B}" srcOrd="0" destOrd="0" parTransId="{43A2FF57-02E9-4D69-AB00-D3CDB3C808C6}" sibTransId="{D168DDD8-E192-43D6-8862-BB28756AF6B9}"/>
    <dgm:cxn modelId="{2039CE2B-DA76-4E85-8255-BEFFDF540D08}" type="presOf" srcId="{8A40823D-6D7B-4D34-9F9E-2EC92A91D7DF}" destId="{0EE1A634-EE42-4A3E-AF5E-B5FB5C7D2E4E}" srcOrd="0" destOrd="0" presId="urn:microsoft.com/office/officeart/2005/8/layout/cycle1"/>
    <dgm:cxn modelId="{5D8FC3AE-6A74-4CC6-A4D3-A751CD5440B7}" type="presOf" srcId="{D168DDD8-E192-43D6-8862-BB28756AF6B9}" destId="{1C3A98BA-E68C-4892-8FF0-D953A1D61078}" srcOrd="0" destOrd="0" presId="urn:microsoft.com/office/officeart/2005/8/layout/cycle1"/>
    <dgm:cxn modelId="{1FEA132D-5C0C-4FC6-BAED-A568F678A7C2}" type="presParOf" srcId="{0EE1A634-EE42-4A3E-AF5E-B5FB5C7D2E4E}" destId="{4D2CF3BB-9C55-468D-9067-86D068E2F058}" srcOrd="0" destOrd="0" presId="urn:microsoft.com/office/officeart/2005/8/layout/cycle1"/>
    <dgm:cxn modelId="{B78EB9D5-50E4-4729-9EBB-7DCD5F549773}" type="presParOf" srcId="{0EE1A634-EE42-4A3E-AF5E-B5FB5C7D2E4E}" destId="{FECF44FA-DE1F-489F-A70E-C7D9D0ADC407}" srcOrd="1" destOrd="0" presId="urn:microsoft.com/office/officeart/2005/8/layout/cycle1"/>
    <dgm:cxn modelId="{D678537B-681A-42B2-A862-9E7482E4FB4F}" type="presParOf" srcId="{0EE1A634-EE42-4A3E-AF5E-B5FB5C7D2E4E}" destId="{1C3A98BA-E68C-4892-8FF0-D953A1D61078}" srcOrd="2" destOrd="0" presId="urn:microsoft.com/office/officeart/2005/8/layout/cycle1"/>
    <dgm:cxn modelId="{886AC519-4381-4E6E-B019-E5285AB3EF8E}" type="presParOf" srcId="{0EE1A634-EE42-4A3E-AF5E-B5FB5C7D2E4E}" destId="{A530B95E-CFEC-455E-8760-5F9ED45AD2E0}" srcOrd="3" destOrd="0" presId="urn:microsoft.com/office/officeart/2005/8/layout/cycle1"/>
    <dgm:cxn modelId="{4D1DB7BF-F7CA-419F-81BB-0441F2D8321D}" type="presParOf" srcId="{0EE1A634-EE42-4A3E-AF5E-B5FB5C7D2E4E}" destId="{EC14D706-FAA1-4E95-A40A-60C4C221DCC6}" srcOrd="4" destOrd="0" presId="urn:microsoft.com/office/officeart/2005/8/layout/cycle1"/>
    <dgm:cxn modelId="{540FEAEB-3534-498D-B1A3-18B078E28809}" type="presParOf" srcId="{0EE1A634-EE42-4A3E-AF5E-B5FB5C7D2E4E}" destId="{7362282D-1A61-4250-ABA1-C9919FA4A0F4}" srcOrd="5" destOrd="0" presId="urn:microsoft.com/office/officeart/2005/8/layout/cycle1"/>
    <dgm:cxn modelId="{6696BB82-07F0-4FDE-B3DB-7143FDFB7FCC}" type="presParOf" srcId="{0EE1A634-EE42-4A3E-AF5E-B5FB5C7D2E4E}" destId="{2C583915-E113-4151-BFCA-4721264B9BBB}" srcOrd="6" destOrd="0" presId="urn:microsoft.com/office/officeart/2005/8/layout/cycle1"/>
    <dgm:cxn modelId="{938729D8-8F9C-482E-9DE3-6BCD4716ACA9}" type="presParOf" srcId="{0EE1A634-EE42-4A3E-AF5E-B5FB5C7D2E4E}" destId="{A438D465-0661-4B80-B8EC-04C73F3AEF92}" srcOrd="7" destOrd="0" presId="urn:microsoft.com/office/officeart/2005/8/layout/cycle1"/>
    <dgm:cxn modelId="{3E99CAFE-0EE4-46A0-AEE1-E77352329D6A}" type="presParOf" srcId="{0EE1A634-EE42-4A3E-AF5E-B5FB5C7D2E4E}" destId="{696F20D2-2189-44CE-BEF4-BE162459AA2F}"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F44FA-DE1F-489F-A70E-C7D9D0ADC407}">
      <dsp:nvSpPr>
        <dsp:cNvPr id="0" name=""/>
        <dsp:cNvSpPr/>
      </dsp:nvSpPr>
      <dsp:spPr>
        <a:xfrm>
          <a:off x="2863088" y="300478"/>
          <a:ext cx="1531224" cy="153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Hear different pronunciation of letters</a:t>
          </a:r>
          <a:endParaRPr lang="en-CA" sz="1800" kern="1200" dirty="0"/>
        </a:p>
      </dsp:txBody>
      <dsp:txXfrm>
        <a:off x="2863088" y="300478"/>
        <a:ext cx="1531224" cy="1531224"/>
      </dsp:txXfrm>
    </dsp:sp>
    <dsp:sp modelId="{1C3A98BA-E68C-4892-8FF0-D953A1D61078}">
      <dsp:nvSpPr>
        <dsp:cNvPr id="0" name=""/>
        <dsp:cNvSpPr/>
      </dsp:nvSpPr>
      <dsp:spPr>
        <a:xfrm>
          <a:off x="529025" y="-1261"/>
          <a:ext cx="3622468" cy="3622468"/>
        </a:xfrm>
        <a:prstGeom prst="circularArrow">
          <a:avLst>
            <a:gd name="adj1" fmla="val 8243"/>
            <a:gd name="adj2" fmla="val 575625"/>
            <a:gd name="adj3" fmla="val 2966105"/>
            <a:gd name="adj4" fmla="val 50215"/>
            <a:gd name="adj5" fmla="val 96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4D706-FAA1-4E95-A40A-60C4C221DCC6}">
      <dsp:nvSpPr>
        <dsp:cNvPr id="0" name=""/>
        <dsp:cNvSpPr/>
      </dsp:nvSpPr>
      <dsp:spPr>
        <a:xfrm>
          <a:off x="1574647" y="2532122"/>
          <a:ext cx="1531224" cy="153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Development of clear speech</a:t>
          </a:r>
          <a:endParaRPr lang="en-CA" sz="1800" kern="1200" dirty="0"/>
        </a:p>
      </dsp:txBody>
      <dsp:txXfrm>
        <a:off x="1574647" y="2532122"/>
        <a:ext cx="1531224" cy="1531224"/>
      </dsp:txXfrm>
    </dsp:sp>
    <dsp:sp modelId="{7362282D-1A61-4250-ABA1-C9919FA4A0F4}">
      <dsp:nvSpPr>
        <dsp:cNvPr id="0" name=""/>
        <dsp:cNvSpPr/>
      </dsp:nvSpPr>
      <dsp:spPr>
        <a:xfrm>
          <a:off x="504067" y="-128229"/>
          <a:ext cx="3622468" cy="3622468"/>
        </a:xfrm>
        <a:prstGeom prst="circularArrow">
          <a:avLst>
            <a:gd name="adj1" fmla="val 8243"/>
            <a:gd name="adj2" fmla="val 575625"/>
            <a:gd name="adj3" fmla="val 10174160"/>
            <a:gd name="adj4" fmla="val 7258269"/>
            <a:gd name="adj5" fmla="val 96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38D465-0661-4B80-B8EC-04C73F3AEF92}">
      <dsp:nvSpPr>
        <dsp:cNvPr id="0" name=""/>
        <dsp:cNvSpPr/>
      </dsp:nvSpPr>
      <dsp:spPr>
        <a:xfrm>
          <a:off x="286207" y="300478"/>
          <a:ext cx="1531224" cy="153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Scaffold to discriminate written symbols</a:t>
          </a:r>
          <a:endParaRPr lang="en-CA" sz="1800" kern="1200" dirty="0"/>
        </a:p>
      </dsp:txBody>
      <dsp:txXfrm>
        <a:off x="286207" y="300478"/>
        <a:ext cx="1531224" cy="1531224"/>
      </dsp:txXfrm>
    </dsp:sp>
    <dsp:sp modelId="{696F20D2-2189-44CE-BEF4-BE162459AA2F}">
      <dsp:nvSpPr>
        <dsp:cNvPr id="0" name=""/>
        <dsp:cNvSpPr/>
      </dsp:nvSpPr>
      <dsp:spPr>
        <a:xfrm>
          <a:off x="529025" y="-1261"/>
          <a:ext cx="3622468" cy="3622468"/>
        </a:xfrm>
        <a:prstGeom prst="circularArrow">
          <a:avLst>
            <a:gd name="adj1" fmla="val 8243"/>
            <a:gd name="adj2" fmla="val 575625"/>
            <a:gd name="adj3" fmla="val 16858822"/>
            <a:gd name="adj4" fmla="val 14965552"/>
            <a:gd name="adj5" fmla="val 96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22157190-322F-472A-A98E-633D72E3F39A}" type="datetimeFigureOut">
              <a:rPr lang="en-US" smtClean="0"/>
              <a:t>8/23/2012</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111D5B63-F212-4EFF-A2CC-CAD4F37EE991}" type="slidenum">
              <a:rPr lang="en-US" smtClean="0"/>
              <a:t>‹#›</a:t>
            </a:fld>
            <a:endParaRPr lang="en-US"/>
          </a:p>
        </p:txBody>
      </p:sp>
    </p:spTree>
    <p:extLst>
      <p:ext uri="{BB962C8B-B14F-4D97-AF65-F5344CB8AC3E}">
        <p14:creationId xmlns:p14="http://schemas.microsoft.com/office/powerpoint/2010/main" val="822968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wrap="square" lIns="92830" tIns="46415" rIns="92830" bIns="46415" numCol="1" anchor="t" anchorCtr="0" compatLnSpc="1">
            <a:prstTxWarp prst="textNoShape">
              <a:avLst/>
            </a:prstTxWarp>
          </a:bodyPr>
          <a:lstStyle>
            <a:lvl1pPr>
              <a:defRPr sz="1200">
                <a:latin typeface="Calibri" pitchFamily="34" charset="0"/>
                <a:cs typeface="Arial" charset="0"/>
              </a:defRPr>
            </a:lvl1pPr>
          </a:lstStyle>
          <a:p>
            <a:pPr>
              <a:defRPr/>
            </a:pPr>
            <a:endParaRPr lang="en-CA"/>
          </a:p>
        </p:txBody>
      </p:sp>
      <p:sp>
        <p:nvSpPr>
          <p:cNvPr id="3" name="Date Placeholder 2"/>
          <p:cNvSpPr>
            <a:spLocks noGrp="1"/>
          </p:cNvSpPr>
          <p:nvPr>
            <p:ph type="dt" idx="1"/>
          </p:nvPr>
        </p:nvSpPr>
        <p:spPr>
          <a:xfrm>
            <a:off x="3970938" y="0"/>
            <a:ext cx="3037840" cy="461804"/>
          </a:xfrm>
          <a:prstGeom prst="rect">
            <a:avLst/>
          </a:prstGeom>
        </p:spPr>
        <p:txBody>
          <a:bodyPr vert="horz" wrap="square" lIns="92830" tIns="46415" rIns="92830" bIns="46415" numCol="1" anchor="t" anchorCtr="0" compatLnSpc="1">
            <a:prstTxWarp prst="textNoShape">
              <a:avLst/>
            </a:prstTxWarp>
          </a:bodyPr>
          <a:lstStyle>
            <a:lvl1pPr algn="r">
              <a:defRPr sz="1200">
                <a:latin typeface="Calibri" pitchFamily="34" charset="0"/>
                <a:cs typeface="Arial" charset="0"/>
              </a:defRPr>
            </a:lvl1pPr>
          </a:lstStyle>
          <a:p>
            <a:pPr>
              <a:defRPr/>
            </a:pPr>
            <a:fld id="{381E9ACF-98F4-483B-A10A-6FDAD5F9AB77}" type="datetimeFigureOut">
              <a:rPr lang="en-CA"/>
              <a:pPr>
                <a:defRPr/>
              </a:pPr>
              <a:t>2012-08-23</a:t>
            </a:fld>
            <a:endParaRPr lang="en-CA"/>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CA" noProof="0" smtClean="0"/>
          </a:p>
        </p:txBody>
      </p:sp>
      <p:sp>
        <p:nvSpPr>
          <p:cNvPr id="5" name="Notes Placeholder 4"/>
          <p:cNvSpPr>
            <a:spLocks noGrp="1"/>
          </p:cNvSpPr>
          <p:nvPr>
            <p:ph type="body" sz="quarter" idx="3"/>
          </p:nvPr>
        </p:nvSpPr>
        <p:spPr>
          <a:xfrm>
            <a:off x="701040" y="4387136"/>
            <a:ext cx="5608320" cy="4156234"/>
          </a:xfrm>
          <a:prstGeom prst="rect">
            <a:avLst/>
          </a:prstGeom>
        </p:spPr>
        <p:txBody>
          <a:bodyPr vert="horz" wrap="square" lIns="92830" tIns="46415" rIns="92830" bIns="46415"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772668"/>
            <a:ext cx="3037840" cy="461804"/>
          </a:xfrm>
          <a:prstGeom prst="rect">
            <a:avLst/>
          </a:prstGeom>
        </p:spPr>
        <p:txBody>
          <a:bodyPr vert="horz" wrap="square" lIns="92830" tIns="46415" rIns="92830" bIns="46415" numCol="1" anchor="b" anchorCtr="0" compatLnSpc="1">
            <a:prstTxWarp prst="textNoShape">
              <a:avLst/>
            </a:prstTxWarp>
          </a:bodyPr>
          <a:lstStyle>
            <a:lvl1pPr>
              <a:defRPr sz="1200">
                <a:latin typeface="Calibri" pitchFamily="34" charset="0"/>
                <a:cs typeface="Arial" charset="0"/>
              </a:defRPr>
            </a:lvl1pPr>
          </a:lstStyle>
          <a:p>
            <a:pPr>
              <a:defRPr/>
            </a:pPr>
            <a:endParaRPr lang="en-CA"/>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pitchFamily="34" charset="0"/>
                <a:cs typeface="Arial" charset="0"/>
              </a:defRPr>
            </a:lvl1pPr>
          </a:lstStyle>
          <a:p>
            <a:pPr>
              <a:defRPr/>
            </a:pPr>
            <a:fld id="{18B38B9C-2440-415A-8EFD-15C30BCE979B}" type="slidenum">
              <a:rPr lang="en-CA"/>
              <a:pPr>
                <a:defRPr/>
              </a:pPr>
              <a:t>‹#›</a:t>
            </a:fld>
            <a:endParaRPr lang="en-CA"/>
          </a:p>
        </p:txBody>
      </p:sp>
    </p:spTree>
    <p:extLst>
      <p:ext uri="{BB962C8B-B14F-4D97-AF65-F5344CB8AC3E}">
        <p14:creationId xmlns:p14="http://schemas.microsoft.com/office/powerpoint/2010/main" val="1118097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eaLnBrk="1" hangingPunct="1">
              <a:lnSpc>
                <a:spcPct val="80000"/>
              </a:lnSpc>
            </a:pPr>
            <a:r>
              <a:rPr lang="en-CA" dirty="0" smtClean="0"/>
              <a:t>Teaching an ELL student with no literacy in 1</a:t>
            </a:r>
            <a:r>
              <a:rPr lang="en-CA" baseline="30000" dirty="0" smtClean="0"/>
              <a:t>st</a:t>
            </a:r>
            <a:r>
              <a:rPr lang="en-CA" dirty="0" smtClean="0"/>
              <a:t> lit and very little</a:t>
            </a:r>
          </a:p>
          <a:p>
            <a:pPr eaLnBrk="1" hangingPunct="1">
              <a:lnSpc>
                <a:spcPct val="80000"/>
              </a:lnSpc>
            </a:pPr>
            <a:r>
              <a:rPr lang="en-CA" dirty="0" smtClean="0"/>
              <a:t>oral language in English.  What are first steps.  Develop oral</a:t>
            </a:r>
          </a:p>
          <a:p>
            <a:pPr eaLnBrk="1" hangingPunct="1">
              <a:lnSpc>
                <a:spcPct val="80000"/>
              </a:lnSpc>
            </a:pPr>
            <a:r>
              <a:rPr lang="en-CA" dirty="0" smtClean="0"/>
              <a:t>language and learning to read. Phonological awareness</a:t>
            </a:r>
          </a:p>
          <a:p>
            <a:pPr eaLnBrk="1" hangingPunct="1">
              <a:lnSpc>
                <a:spcPct val="80000"/>
              </a:lnSpc>
            </a:pPr>
            <a:r>
              <a:rPr lang="en-CA" dirty="0" smtClean="0"/>
              <a:t>activities </a:t>
            </a:r>
          </a:p>
          <a:p>
            <a:pPr eaLnBrk="1" hangingPunct="1">
              <a:lnSpc>
                <a:spcPct val="80000"/>
              </a:lnSpc>
            </a:pPr>
            <a:endParaRPr lang="en-CA" dirty="0" smtClean="0"/>
          </a:p>
          <a:p>
            <a:pPr eaLnBrk="1" hangingPunct="1">
              <a:lnSpc>
                <a:spcPct val="80000"/>
              </a:lnSpc>
            </a:pPr>
            <a:r>
              <a:rPr lang="en-CA" dirty="0" smtClean="0"/>
              <a:t>Start with their name, tap out the number of syllables.  All strategies in </a:t>
            </a:r>
            <a:r>
              <a:rPr lang="en-CA" dirty="0" err="1" smtClean="0"/>
              <a:t>shuml</a:t>
            </a:r>
            <a:r>
              <a:rPr lang="en-CA" dirty="0" smtClean="0"/>
              <a:t> and </a:t>
            </a:r>
            <a:r>
              <a:rPr lang="en-CA" dirty="0" err="1" smtClean="0"/>
              <a:t>o’malley</a:t>
            </a:r>
            <a:r>
              <a:rPr lang="en-CA" dirty="0" smtClean="0"/>
              <a:t> are reading strategies</a:t>
            </a:r>
          </a:p>
          <a:p>
            <a:pPr eaLnBrk="1" hangingPunct="1">
              <a:lnSpc>
                <a:spcPct val="80000"/>
              </a:lnSpc>
            </a:pPr>
            <a:endParaRPr lang="en-CA" dirty="0" smtClean="0"/>
          </a:p>
          <a:p>
            <a:endParaRPr lang="en-CA"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9B7039E7-757D-41B0-BA60-E2D10BE05097}" type="slidenum">
              <a:rPr lang="en-CA" smtClean="0"/>
              <a:pPr/>
              <a:t>2</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r>
              <a:rPr lang="en-CA" smtClean="0"/>
              <a:t>A bit like Jazz Chants</a:t>
            </a:r>
          </a:p>
        </p:txBody>
      </p:sp>
      <p:sp>
        <p:nvSpPr>
          <p:cNvPr id="53252" name="Slide Number Placeholder 3"/>
          <p:cNvSpPr>
            <a:spLocks noGrp="1"/>
          </p:cNvSpPr>
          <p:nvPr>
            <p:ph type="sldNum" sz="quarter" idx="5"/>
          </p:nvPr>
        </p:nvSpPr>
        <p:spPr bwMode="auto">
          <a:noFill/>
          <a:ln>
            <a:miter lim="800000"/>
            <a:headEnd/>
            <a:tailEnd/>
          </a:ln>
        </p:spPr>
        <p:txBody>
          <a:bodyPr/>
          <a:lstStyle/>
          <a:p>
            <a:fld id="{E035077E-EC58-427C-9679-EA8FF230B75A}" type="slidenum">
              <a:rPr lang="en-CA" smtClean="0"/>
              <a:pPr/>
              <a:t>15</a:t>
            </a:fld>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r>
              <a:rPr lang="en-CA" smtClean="0"/>
              <a:t>Helping students decode using analogy-based phonics</a:t>
            </a:r>
          </a:p>
        </p:txBody>
      </p:sp>
      <p:sp>
        <p:nvSpPr>
          <p:cNvPr id="54276" name="Slide Number Placeholder 3"/>
          <p:cNvSpPr>
            <a:spLocks noGrp="1"/>
          </p:cNvSpPr>
          <p:nvPr>
            <p:ph type="sldNum" sz="quarter" idx="5"/>
          </p:nvPr>
        </p:nvSpPr>
        <p:spPr bwMode="auto">
          <a:noFill/>
          <a:ln>
            <a:miter lim="800000"/>
            <a:headEnd/>
            <a:tailEnd/>
          </a:ln>
        </p:spPr>
        <p:txBody>
          <a:bodyPr/>
          <a:lstStyle/>
          <a:p>
            <a:fld id="{B783F226-03CF-4C27-9774-82FFE00AC5F3}" type="slidenum">
              <a:rPr lang="en-CA" smtClean="0"/>
              <a:pPr/>
              <a:t>22</a:t>
            </a:fld>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r>
              <a:rPr lang="en-CA" smtClean="0"/>
              <a:t>It is a strategy proficient readers use already? </a:t>
            </a:r>
          </a:p>
        </p:txBody>
      </p:sp>
      <p:sp>
        <p:nvSpPr>
          <p:cNvPr id="55300" name="Slide Number Placeholder 3"/>
          <p:cNvSpPr>
            <a:spLocks noGrp="1"/>
          </p:cNvSpPr>
          <p:nvPr>
            <p:ph type="sldNum" sz="quarter" idx="5"/>
          </p:nvPr>
        </p:nvSpPr>
        <p:spPr bwMode="auto">
          <a:noFill/>
          <a:ln>
            <a:miter lim="800000"/>
            <a:headEnd/>
            <a:tailEnd/>
          </a:ln>
        </p:spPr>
        <p:txBody>
          <a:bodyPr/>
          <a:lstStyle/>
          <a:p>
            <a:fld id="{B6D7DC26-D4A7-4AF8-A2C6-8D3F5E39FEBF}" type="slidenum">
              <a:rPr lang="en-CA" smtClean="0"/>
              <a:pPr/>
              <a:t>23</a:t>
            </a:fld>
            <a:endParaRPr lang="en-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CA" smtClean="0"/>
              <a:t>Because of the high demand for differentiating Instruction, the RtI was created to help teachers differentiate while meeting all the students needs</a:t>
            </a:r>
          </a:p>
        </p:txBody>
      </p:sp>
      <p:sp>
        <p:nvSpPr>
          <p:cNvPr id="56324" name="Slide Number Placeholder 3"/>
          <p:cNvSpPr>
            <a:spLocks noGrp="1"/>
          </p:cNvSpPr>
          <p:nvPr>
            <p:ph type="sldNum" sz="quarter" idx="5"/>
          </p:nvPr>
        </p:nvSpPr>
        <p:spPr bwMode="auto">
          <a:noFill/>
          <a:ln>
            <a:miter lim="800000"/>
            <a:headEnd/>
            <a:tailEnd/>
          </a:ln>
        </p:spPr>
        <p:txBody>
          <a:bodyPr/>
          <a:lstStyle/>
          <a:p>
            <a:fld id="{F9353987-4ED3-405F-B968-8D7E26E0F2A2}" type="slidenum">
              <a:rPr lang="en-CA" smtClean="0"/>
              <a:pPr/>
              <a:t>25</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eaLnBrk="1" hangingPunct="1">
              <a:spcBef>
                <a:spcPct val="0"/>
              </a:spcBef>
            </a:pPr>
            <a:r>
              <a:rPr lang="en-US" smtClean="0"/>
              <a:t>You learn to read by recognizing sounds.  Learning to read is not an isolated activity.  It involves listening, speaking and then reading.</a:t>
            </a:r>
            <a:endParaRPr lang="en-CA" smtClean="0"/>
          </a:p>
        </p:txBody>
      </p:sp>
      <p:sp>
        <p:nvSpPr>
          <p:cNvPr id="45060" name="Slide Number Placeholder 3"/>
          <p:cNvSpPr>
            <a:spLocks noGrp="1"/>
          </p:cNvSpPr>
          <p:nvPr>
            <p:ph type="sldNum" sz="quarter" idx="5"/>
          </p:nvPr>
        </p:nvSpPr>
        <p:spPr bwMode="auto">
          <a:noFill/>
          <a:ln>
            <a:miter lim="800000"/>
            <a:headEnd/>
            <a:tailEnd/>
          </a:ln>
        </p:spPr>
        <p:txBody>
          <a:bodyPr/>
          <a:lstStyle/>
          <a:p>
            <a:fld id="{8F95EC2F-93B2-4A88-B379-629F7D4A01F7}" type="slidenum">
              <a:rPr lang="en-CA" smtClean="0"/>
              <a:pPr/>
              <a:t>3</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r>
              <a:rPr lang="en-CA" smtClean="0"/>
              <a:t>As we have discussed in last class you can clap out the phonemes.  To make it a bit more interesting you can try these variations</a:t>
            </a:r>
          </a:p>
        </p:txBody>
      </p:sp>
      <p:sp>
        <p:nvSpPr>
          <p:cNvPr id="46084" name="Slide Number Placeholder 3"/>
          <p:cNvSpPr>
            <a:spLocks noGrp="1"/>
          </p:cNvSpPr>
          <p:nvPr>
            <p:ph type="sldNum" sz="quarter" idx="5"/>
          </p:nvPr>
        </p:nvSpPr>
        <p:spPr bwMode="auto">
          <a:noFill/>
          <a:ln>
            <a:miter lim="800000"/>
            <a:headEnd/>
            <a:tailEnd/>
          </a:ln>
        </p:spPr>
        <p:txBody>
          <a:bodyPr/>
          <a:lstStyle/>
          <a:p>
            <a:fld id="{6C1660D0-5E00-40EB-94FD-202D7FEC577C}" type="slidenum">
              <a:rPr lang="en-CA" smtClean="0"/>
              <a:pPr/>
              <a:t>4</a:t>
            </a:fld>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eaLnBrk="1" hangingPunct="1"/>
            <a:r>
              <a:rPr lang="en-US" smtClean="0"/>
              <a:t>Stage 2: remember no literacy in first language or roman alphabet</a:t>
            </a:r>
          </a:p>
          <a:p>
            <a:pPr eaLnBrk="1" hangingPunct="1"/>
            <a:endParaRPr lang="en-US" smtClean="0"/>
          </a:p>
          <a:p>
            <a:pPr eaLnBrk="1" hangingPunct="1"/>
            <a:r>
              <a:rPr lang="en-US" smtClean="0"/>
              <a:t>Discrimination between small shapes: It should not be assumed that a student does not have this ability just because not literate in first language.  Many students are skilled at hobbies or crafts such as embroidery which already have this skill, others will find the exercises very challenging.</a:t>
            </a:r>
            <a:endParaRPr lang="en-CA" smtClean="0"/>
          </a:p>
        </p:txBody>
      </p:sp>
      <p:sp>
        <p:nvSpPr>
          <p:cNvPr id="47108" name="Slide Number Placeholder 3"/>
          <p:cNvSpPr>
            <a:spLocks noGrp="1"/>
          </p:cNvSpPr>
          <p:nvPr>
            <p:ph type="sldNum" sz="quarter" idx="5"/>
          </p:nvPr>
        </p:nvSpPr>
        <p:spPr bwMode="auto">
          <a:noFill/>
          <a:ln>
            <a:miter lim="800000"/>
            <a:headEnd/>
            <a:tailEnd/>
          </a:ln>
        </p:spPr>
        <p:txBody>
          <a:bodyPr/>
          <a:lstStyle/>
          <a:p>
            <a:fld id="{F6A80904-F0D6-4CE3-BFBA-41C8D0F709DF}" type="slidenum">
              <a:rPr lang="en-CA" smtClean="0"/>
              <a:pPr/>
              <a:t>5</a:t>
            </a:fld>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r>
              <a:rPr lang="en-CA" smtClean="0"/>
              <a:t>This is an example of what Bell &amp; Burnaby describe of a student who </a:t>
            </a:r>
            <a:r>
              <a:rPr lang="en-US" smtClean="0"/>
              <a:t>may need to learn to discriminate between small shapes or recognize common features in groups of objects, some of you may not have readily figured it out because of unfamiliarity</a:t>
            </a:r>
            <a:endParaRPr lang="en-CA" smtClean="0"/>
          </a:p>
        </p:txBody>
      </p:sp>
      <p:sp>
        <p:nvSpPr>
          <p:cNvPr id="48132" name="Slide Number Placeholder 3"/>
          <p:cNvSpPr>
            <a:spLocks noGrp="1"/>
          </p:cNvSpPr>
          <p:nvPr>
            <p:ph type="sldNum" sz="quarter" idx="5"/>
          </p:nvPr>
        </p:nvSpPr>
        <p:spPr bwMode="auto">
          <a:noFill/>
          <a:ln>
            <a:miter lim="800000"/>
            <a:headEnd/>
            <a:tailEnd/>
          </a:ln>
        </p:spPr>
        <p:txBody>
          <a:bodyPr/>
          <a:lstStyle/>
          <a:p>
            <a:fld id="{507599F4-B815-40BD-A109-BE18242C4916}" type="slidenum">
              <a:rPr lang="en-CA" smtClean="0"/>
              <a:pPr/>
              <a:t>6</a:t>
            </a:fld>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en-CA" smtClean="0"/>
              <a:t>Here you can see an example of shape discrimination, it starts with major differences between circles and squares, then features important for letter shapes such as left or right-facing characters.  The final stage of this is figure 4 after which upper and lower case can be introduced (Bell &amp; Burnaby 1984, p 35) </a:t>
            </a:r>
          </a:p>
        </p:txBody>
      </p:sp>
      <p:sp>
        <p:nvSpPr>
          <p:cNvPr id="49156" name="Slide Number Placeholder 3"/>
          <p:cNvSpPr>
            <a:spLocks noGrp="1"/>
          </p:cNvSpPr>
          <p:nvPr>
            <p:ph type="sldNum" sz="quarter" idx="5"/>
          </p:nvPr>
        </p:nvSpPr>
        <p:spPr bwMode="auto">
          <a:noFill/>
          <a:ln>
            <a:miter lim="800000"/>
            <a:headEnd/>
            <a:tailEnd/>
          </a:ln>
        </p:spPr>
        <p:txBody>
          <a:bodyPr/>
          <a:lstStyle/>
          <a:p>
            <a:fld id="{ED3CDC3E-AAA6-4498-B536-1C8F0FDB686D}" type="slidenum">
              <a:rPr lang="en-CA" smtClean="0"/>
              <a:pPr/>
              <a:t>7</a:t>
            </a:fld>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pPr eaLnBrk="1" hangingPunct="1"/>
            <a:r>
              <a:rPr lang="en-US" smtClean="0"/>
              <a:t>Second bullet A: bd, pq, g ce, ij, lower case L and capital i</a:t>
            </a:r>
          </a:p>
          <a:p>
            <a:pPr eaLnBrk="1" hangingPunct="1"/>
            <a:endParaRPr lang="en-CA" smtClean="0"/>
          </a:p>
        </p:txBody>
      </p:sp>
      <p:sp>
        <p:nvSpPr>
          <p:cNvPr id="50180" name="Slide Number Placeholder 3"/>
          <p:cNvSpPr>
            <a:spLocks noGrp="1"/>
          </p:cNvSpPr>
          <p:nvPr>
            <p:ph type="sldNum" sz="quarter" idx="5"/>
          </p:nvPr>
        </p:nvSpPr>
        <p:spPr bwMode="auto">
          <a:noFill/>
          <a:ln>
            <a:miter lim="800000"/>
            <a:headEnd/>
            <a:tailEnd/>
          </a:ln>
        </p:spPr>
        <p:txBody>
          <a:bodyPr/>
          <a:lstStyle/>
          <a:p>
            <a:fld id="{2D8CEA9C-AD80-4C0C-928E-370ED7AD0211}" type="slidenum">
              <a:rPr lang="en-CA" smtClean="0"/>
              <a:pPr/>
              <a:t>10</a:t>
            </a:fld>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r>
              <a:rPr lang="en-US" smtClean="0"/>
              <a:t>‘This is the letter T as in Tomas. Do you know any other words that begin with the same sound as Tomas?’</a:t>
            </a:r>
          </a:p>
          <a:p>
            <a:endParaRPr lang="en-CA" smtClean="0"/>
          </a:p>
        </p:txBody>
      </p:sp>
      <p:sp>
        <p:nvSpPr>
          <p:cNvPr id="51204" name="Slide Number Placeholder 3"/>
          <p:cNvSpPr>
            <a:spLocks noGrp="1"/>
          </p:cNvSpPr>
          <p:nvPr>
            <p:ph type="sldNum" sz="quarter" idx="5"/>
          </p:nvPr>
        </p:nvSpPr>
        <p:spPr bwMode="auto">
          <a:noFill/>
          <a:ln>
            <a:miter lim="800000"/>
            <a:headEnd/>
            <a:tailEnd/>
          </a:ln>
        </p:spPr>
        <p:txBody>
          <a:bodyPr/>
          <a:lstStyle/>
          <a:p>
            <a:fld id="{3D96B18B-1C7F-493B-8C4E-1082B3EBFE2C}" type="slidenum">
              <a:rPr lang="en-CA" smtClean="0"/>
              <a:pPr/>
              <a:t>11</a:t>
            </a:fld>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r>
              <a:rPr lang="en-CA" smtClean="0"/>
              <a:t>Or for students that are not at this level, have sentences pre-written </a:t>
            </a:r>
          </a:p>
        </p:txBody>
      </p:sp>
      <p:sp>
        <p:nvSpPr>
          <p:cNvPr id="52228" name="Slide Number Placeholder 3"/>
          <p:cNvSpPr>
            <a:spLocks noGrp="1"/>
          </p:cNvSpPr>
          <p:nvPr>
            <p:ph type="sldNum" sz="quarter" idx="5"/>
          </p:nvPr>
        </p:nvSpPr>
        <p:spPr bwMode="auto">
          <a:noFill/>
          <a:ln>
            <a:miter lim="800000"/>
            <a:headEnd/>
            <a:tailEnd/>
          </a:ln>
        </p:spPr>
        <p:txBody>
          <a:bodyPr/>
          <a:lstStyle/>
          <a:p>
            <a:fld id="{771E096A-BC04-4904-9BC1-BE20070F1531}" type="slidenum">
              <a:rPr lang="en-CA" smtClean="0"/>
              <a:pPr/>
              <a:t>14</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E5610725-0705-4792-B69A-3153B3B1FB1A}" type="datetimeFigureOut">
              <a:rPr lang="en-CA"/>
              <a:pPr>
                <a:defRPr/>
              </a:pPr>
              <a:t>2012-08-23</a:t>
            </a:fld>
            <a:endParaRPr lang="en-CA"/>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CA"/>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83A6CDC2-42D2-4379-B0A0-BC9E9D5F70C7}" type="slidenum">
              <a:rPr lang="en-C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C2B099D-E906-44DE-96CD-BA0E24E319BD}" type="datetimeFigureOut">
              <a:rPr lang="en-CA"/>
              <a:pPr>
                <a:defRPr/>
              </a:pPr>
              <a:t>2012-08-23</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4731DD39-8C5F-4A16-B18E-ACDAD40337F6}"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24B87CB-CFC1-497E-ADCB-CD4CD85F75CC}" type="datetimeFigureOut">
              <a:rPr lang="en-CA"/>
              <a:pPr>
                <a:defRPr/>
              </a:pPr>
              <a:t>2012-08-23</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0457640D-5D37-4AAA-BC7C-846FABF30E46}"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8EF1D335-D54A-418B-BA10-5CD1E987B39F}" type="datetimeFigureOut">
              <a:rPr lang="en-CA"/>
              <a:pPr>
                <a:defRPr/>
              </a:pPr>
              <a:t>2012-08-23</a:t>
            </a:fld>
            <a:endParaRPr lang="en-CA"/>
          </a:p>
        </p:txBody>
      </p:sp>
      <p:sp>
        <p:nvSpPr>
          <p:cNvPr id="5" name="Slide Number Placeholder 8"/>
          <p:cNvSpPr>
            <a:spLocks noGrp="1"/>
          </p:cNvSpPr>
          <p:nvPr>
            <p:ph type="sldNum" sz="quarter" idx="11"/>
          </p:nvPr>
        </p:nvSpPr>
        <p:spPr/>
        <p:txBody>
          <a:bodyPr rtlCol="0"/>
          <a:lstStyle>
            <a:lvl1pPr>
              <a:defRPr/>
            </a:lvl1pPr>
          </a:lstStyle>
          <a:p>
            <a:pPr>
              <a:defRPr/>
            </a:pPr>
            <a:fld id="{7EBC5BAF-9BD0-4AE0-BB89-ACF95C9A15BD}" type="slidenum">
              <a:rPr lang="en-CA"/>
              <a:pPr>
                <a:defRPr/>
              </a:pPr>
              <a:t>‹#›</a:t>
            </a:fld>
            <a:endParaRPr lang="en-CA"/>
          </a:p>
        </p:txBody>
      </p:sp>
      <p:sp>
        <p:nvSpPr>
          <p:cNvPr id="6" name="Footer Placeholder 9"/>
          <p:cNvSpPr>
            <a:spLocks noGrp="1"/>
          </p:cNvSpPr>
          <p:nvPr>
            <p:ph type="ftr" sz="quarter" idx="12"/>
          </p:nvPr>
        </p:nvSpPr>
        <p:spPr/>
        <p:txBody>
          <a:bodyPr rtlCol="0"/>
          <a:lstStyle>
            <a:lvl1pPr>
              <a:defRPr/>
            </a:lvl1pPr>
          </a:lstStyle>
          <a:p>
            <a:pPr>
              <a:defRPr/>
            </a:pP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9CB0F97F-6EF1-4BB8-802A-CFA8ABEACAD9}" type="datetimeFigureOut">
              <a:rPr lang="en-CA"/>
              <a:pPr>
                <a:defRPr/>
              </a:pPr>
              <a:t>2012-08-23</a:t>
            </a:fld>
            <a:endParaRPr lang="en-CA"/>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CA"/>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7ACC2552-8013-46F1-A136-D78AEF306BEB}" type="slidenum">
              <a:rPr lang="en-CA"/>
              <a:pPr>
                <a:defRPr/>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5544106-3D50-488B-A335-69B17FD59798}" type="datetimeFigureOut">
              <a:rPr lang="en-CA"/>
              <a:pPr>
                <a:defRPr/>
              </a:pPr>
              <a:t>2012-08-23</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F8054385-6F83-4C16-A28B-D6E34803C964}"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B7C28F01-A190-44B8-B8B3-1F6E3EA2847F}" type="datetimeFigureOut">
              <a:rPr lang="en-CA"/>
              <a:pPr>
                <a:defRPr/>
              </a:pPr>
              <a:t>2012-08-23</a:t>
            </a:fld>
            <a:endParaRPr lang="en-CA"/>
          </a:p>
        </p:txBody>
      </p:sp>
      <p:sp>
        <p:nvSpPr>
          <p:cNvPr id="8" name="Footer Placeholder 2"/>
          <p:cNvSpPr>
            <a:spLocks noGrp="1"/>
          </p:cNvSpPr>
          <p:nvPr>
            <p:ph type="ftr" sz="quarter" idx="11"/>
          </p:nvPr>
        </p:nvSpPr>
        <p:spPr/>
        <p:txBody>
          <a:bodyPr/>
          <a:lstStyle>
            <a:lvl1pPr>
              <a:defRPr/>
            </a:lvl1pPr>
          </a:lstStyle>
          <a:p>
            <a:pPr>
              <a:defRPr/>
            </a:pPr>
            <a:endParaRPr lang="en-CA"/>
          </a:p>
        </p:txBody>
      </p:sp>
      <p:sp>
        <p:nvSpPr>
          <p:cNvPr id="9" name="Slide Number Placeholder 22"/>
          <p:cNvSpPr>
            <a:spLocks noGrp="1"/>
          </p:cNvSpPr>
          <p:nvPr>
            <p:ph type="sldNum" sz="quarter" idx="12"/>
          </p:nvPr>
        </p:nvSpPr>
        <p:spPr/>
        <p:txBody>
          <a:bodyPr/>
          <a:lstStyle>
            <a:lvl1pPr>
              <a:defRPr/>
            </a:lvl1pPr>
          </a:lstStyle>
          <a:p>
            <a:pPr>
              <a:defRPr/>
            </a:pPr>
            <a:fld id="{5961A7B1-91B4-47A7-AE7D-2C4160972422}"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85E7B527-3D42-48D2-AF99-038307C021B6}" type="datetimeFigureOut">
              <a:rPr lang="en-CA"/>
              <a:pPr>
                <a:defRPr/>
              </a:pPr>
              <a:t>2012-08-23</a:t>
            </a:fld>
            <a:endParaRPr lang="en-CA"/>
          </a:p>
        </p:txBody>
      </p:sp>
      <p:sp>
        <p:nvSpPr>
          <p:cNvPr id="4" name="Slide Number Placeholder 6"/>
          <p:cNvSpPr>
            <a:spLocks noGrp="1"/>
          </p:cNvSpPr>
          <p:nvPr>
            <p:ph type="sldNum" sz="quarter" idx="11"/>
          </p:nvPr>
        </p:nvSpPr>
        <p:spPr/>
        <p:txBody>
          <a:bodyPr rtlCol="0"/>
          <a:lstStyle>
            <a:lvl1pPr>
              <a:defRPr/>
            </a:lvl1pPr>
          </a:lstStyle>
          <a:p>
            <a:pPr>
              <a:defRPr/>
            </a:pPr>
            <a:fld id="{630B684A-A0CA-422B-82C3-AD0953D290C6}" type="slidenum">
              <a:rPr lang="en-CA"/>
              <a:pPr>
                <a:defRPr/>
              </a:pPr>
              <a:t>‹#›</a:t>
            </a:fld>
            <a:endParaRPr lang="en-CA"/>
          </a:p>
        </p:txBody>
      </p:sp>
      <p:sp>
        <p:nvSpPr>
          <p:cNvPr id="5" name="Footer Placeholder 7"/>
          <p:cNvSpPr>
            <a:spLocks noGrp="1"/>
          </p:cNvSpPr>
          <p:nvPr>
            <p:ph type="ftr" sz="quarter" idx="12"/>
          </p:nvPr>
        </p:nvSpPr>
        <p:spPr/>
        <p:txBody>
          <a:bodyPr rtlCol="0"/>
          <a:lstStyle>
            <a:lvl1pPr>
              <a:defRPr/>
            </a:lvl1pPr>
          </a:lstStyle>
          <a:p>
            <a:pPr>
              <a:defRPr/>
            </a:pP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1644536-67D0-4489-A35F-F85BB49A5DB7}" type="datetimeFigureOut">
              <a:rPr lang="en-CA"/>
              <a:pPr>
                <a:defRPr/>
              </a:pPr>
              <a:t>2012-08-23</a:t>
            </a:fld>
            <a:endParaRPr lang="en-CA"/>
          </a:p>
        </p:txBody>
      </p:sp>
      <p:sp>
        <p:nvSpPr>
          <p:cNvPr id="3" name="Footer Placeholder 2"/>
          <p:cNvSpPr>
            <a:spLocks noGrp="1"/>
          </p:cNvSpPr>
          <p:nvPr>
            <p:ph type="ftr" sz="quarter" idx="11"/>
          </p:nvPr>
        </p:nvSpPr>
        <p:spPr/>
        <p:txBody>
          <a:bodyPr/>
          <a:lstStyle>
            <a:lvl1pPr>
              <a:defRPr/>
            </a:lvl1pPr>
          </a:lstStyle>
          <a:p>
            <a:pPr>
              <a:defRPr/>
            </a:pPr>
            <a:endParaRPr lang="en-CA"/>
          </a:p>
        </p:txBody>
      </p:sp>
      <p:sp>
        <p:nvSpPr>
          <p:cNvPr id="4" name="Slide Number Placeholder 22"/>
          <p:cNvSpPr>
            <a:spLocks noGrp="1"/>
          </p:cNvSpPr>
          <p:nvPr>
            <p:ph type="sldNum" sz="quarter" idx="12"/>
          </p:nvPr>
        </p:nvSpPr>
        <p:spPr/>
        <p:txBody>
          <a:bodyPr/>
          <a:lstStyle>
            <a:lvl1pPr>
              <a:defRPr/>
            </a:lvl1pPr>
          </a:lstStyle>
          <a:p>
            <a:pPr>
              <a:defRPr/>
            </a:pPr>
            <a:fld id="{4197846E-6A23-424F-AF4D-3F0DE5E76489}"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16"/>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endParaRPr lang="en-US"/>
          </a:p>
        </p:txBody>
      </p:sp>
      <p:sp>
        <p:nvSpPr>
          <p:cNvPr id="8" name="Straight Connector 17"/>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8EBE778E-577C-464A-AB40-2370EDCC9498}" type="datetimeFigureOut">
              <a:rPr lang="en-CA"/>
              <a:pPr>
                <a:defRPr/>
              </a:pPr>
              <a:t>2012-08-23</a:t>
            </a:fld>
            <a:endParaRPr lang="en-CA"/>
          </a:p>
        </p:txBody>
      </p:sp>
      <p:sp>
        <p:nvSpPr>
          <p:cNvPr id="13" name="Slide Number Placeholder 21"/>
          <p:cNvSpPr>
            <a:spLocks noGrp="1"/>
          </p:cNvSpPr>
          <p:nvPr>
            <p:ph type="sldNum" sz="quarter" idx="11"/>
          </p:nvPr>
        </p:nvSpPr>
        <p:spPr/>
        <p:txBody>
          <a:bodyPr rtlCol="0"/>
          <a:lstStyle>
            <a:lvl1pPr>
              <a:defRPr/>
            </a:lvl1pPr>
          </a:lstStyle>
          <a:p>
            <a:pPr>
              <a:defRPr/>
            </a:pPr>
            <a:fld id="{C7A97E41-5C4E-4883-86B2-6AABFD04D283}" type="slidenum">
              <a:rPr lang="en-CA"/>
              <a:pPr>
                <a:defRPr/>
              </a:pPr>
              <a:t>‹#›</a:t>
            </a:fld>
            <a:endParaRPr lang="en-CA"/>
          </a:p>
        </p:txBody>
      </p:sp>
      <p:sp>
        <p:nvSpPr>
          <p:cNvPr id="14" name="Footer Placeholder 22"/>
          <p:cNvSpPr>
            <a:spLocks noGrp="1"/>
          </p:cNvSpPr>
          <p:nvPr>
            <p:ph type="ftr" sz="quarter" idx="12"/>
          </p:nvPr>
        </p:nvSpPr>
        <p:spPr/>
        <p:txBody>
          <a:bodyPr rtlCol="0"/>
          <a:lstStyle>
            <a:lvl1pPr>
              <a:defRPr/>
            </a:lvl1pPr>
          </a:lstStyle>
          <a:p>
            <a:pPr>
              <a:defRPr/>
            </a:pPr>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16"/>
          <p:cNvSpPr>
            <a:spLocks noChangeShapeType="1"/>
          </p:cNvSpPr>
          <p:nvPr/>
        </p:nvSpPr>
        <p:spPr bwMode="auto">
          <a:xfrm>
            <a:off x="8991600" y="0"/>
            <a:ext cx="0" cy="6858000"/>
          </a:xfrm>
          <a:prstGeom prst="line">
            <a:avLst/>
          </a:prstGeom>
          <a:noFill/>
          <a:ln w="9525" algn="ctr">
            <a:solidFill>
              <a:schemeClr val="tx1"/>
            </a:solidFill>
            <a:round/>
            <a:headEnd/>
            <a:tailEnd/>
          </a:ln>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20"/>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5F010129-BC74-4EC5-847B-123AA66560CF}" type="datetimeFigureOut">
              <a:rPr lang="en-CA"/>
              <a:pPr>
                <a:defRPr/>
              </a:pPr>
              <a:t>2012-08-23</a:t>
            </a:fld>
            <a:endParaRPr lang="en-CA"/>
          </a:p>
        </p:txBody>
      </p:sp>
      <p:sp>
        <p:nvSpPr>
          <p:cNvPr id="13" name="Slide Number Placeholder 17"/>
          <p:cNvSpPr>
            <a:spLocks noGrp="1"/>
          </p:cNvSpPr>
          <p:nvPr>
            <p:ph type="sldNum" sz="quarter" idx="11"/>
          </p:nvPr>
        </p:nvSpPr>
        <p:spPr/>
        <p:txBody>
          <a:bodyPr rtlCol="0"/>
          <a:lstStyle>
            <a:lvl1pPr>
              <a:defRPr/>
            </a:lvl1pPr>
          </a:lstStyle>
          <a:p>
            <a:pPr>
              <a:defRPr/>
            </a:pPr>
            <a:fld id="{3B97918C-2F2A-408C-8C76-07BE9660D4A8}" type="slidenum">
              <a:rPr lang="en-CA"/>
              <a:pPr>
                <a:defRPr/>
              </a:pPr>
              <a:t>‹#›</a:t>
            </a:fld>
            <a:endParaRPr lang="en-CA"/>
          </a:p>
        </p:txBody>
      </p:sp>
      <p:sp>
        <p:nvSpPr>
          <p:cNvPr id="14" name="Footer Placeholder 20"/>
          <p:cNvSpPr>
            <a:spLocks noGrp="1"/>
          </p:cNvSpPr>
          <p:nvPr>
            <p:ph type="ftr" sz="quarter" idx="12"/>
          </p:nvPr>
        </p:nvSpPr>
        <p:spPr/>
        <p:txBody>
          <a:bodyPr rtlCol="0"/>
          <a:lstStyle>
            <a:lvl1pPr>
              <a:defRPr/>
            </a:lvl1pPr>
          </a:lstStyle>
          <a:p>
            <a:pPr>
              <a:defRPr/>
            </a:pP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Arial" charset="0"/>
                <a:cs typeface="Arial" charset="0"/>
              </a:defRPr>
            </a:lvl1pPr>
          </a:lstStyle>
          <a:p>
            <a:pPr>
              <a:defRPr/>
            </a:pPr>
            <a:fld id="{7D4BFA1C-71AB-4223-9003-EFA181A646A7}" type="datetimeFigureOut">
              <a:rPr lang="en-CA"/>
              <a:pPr>
                <a:defRPr/>
              </a:pPr>
              <a:t>2012-08-23</a:t>
            </a:fld>
            <a:endParaRPr lang="en-CA"/>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cs typeface="Arial" charset="0"/>
              </a:defRPr>
            </a:lvl1pPr>
          </a:lstStyle>
          <a:p>
            <a:pPr>
              <a:defRPr/>
            </a:pPr>
            <a:endParaRPr lang="en-C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latin typeface="Arial" charset="0"/>
                <a:cs typeface="Arial" charset="0"/>
              </a:defRPr>
            </a:lvl1pPr>
          </a:lstStyle>
          <a:p>
            <a:pPr>
              <a:defRPr/>
            </a:pPr>
            <a:fld id="{EDE59360-C530-4F03-8A03-92A8C67A73B5}"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0" r:id="rId4"/>
    <p:sldLayoutId id="2147483781" r:id="rId5"/>
    <p:sldLayoutId id="2147483788" r:id="rId6"/>
    <p:sldLayoutId id="2147483782" r:id="rId7"/>
    <p:sldLayoutId id="2147483789" r:id="rId8"/>
    <p:sldLayoutId id="2147483790" r:id="rId9"/>
    <p:sldLayoutId id="2147483783" r:id="rId10"/>
    <p:sldLayoutId id="2147483784"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jaHvC_qtT8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youtube.com/watch?v=jaHvC_qtT8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1893888"/>
          </a:xfrm>
        </p:spPr>
        <p:txBody>
          <a:bodyPr>
            <a:normAutofit fontScale="90000"/>
          </a:bodyPr>
          <a:lstStyle/>
          <a:p>
            <a:pPr>
              <a:defRPr/>
            </a:pPr>
            <a:r>
              <a:rPr lang="en-CA" b="0" dirty="0"/>
              <a:t/>
            </a:r>
            <a:br>
              <a:rPr lang="en-CA" b="0" dirty="0"/>
            </a:br>
            <a:r>
              <a:rPr lang="en-CA" b="0" dirty="0"/>
              <a:t> </a:t>
            </a:r>
            <a:br>
              <a:rPr lang="en-CA" b="0" dirty="0"/>
            </a:br>
            <a:r>
              <a:rPr lang="en-CA" b="0" dirty="0"/>
              <a:t>a step-by-step approach for teaching an adolescent </a:t>
            </a:r>
            <a:r>
              <a:rPr lang="en-CA" b="0" dirty="0" smtClean="0"/>
              <a:t>ell </a:t>
            </a:r>
            <a:r>
              <a:rPr lang="en-CA" b="0" dirty="0"/>
              <a:t>to read </a:t>
            </a:r>
            <a:br>
              <a:rPr lang="en-CA" b="0" dirty="0"/>
            </a:br>
            <a:endParaRPr lang="en-CA" dirty="0"/>
          </a:p>
        </p:txBody>
      </p:sp>
      <p:sp>
        <p:nvSpPr>
          <p:cNvPr id="8195" name="Subtitle 2"/>
          <p:cNvSpPr>
            <a:spLocks noGrp="1"/>
          </p:cNvSpPr>
          <p:nvPr>
            <p:ph type="subTitle" idx="1"/>
          </p:nvPr>
        </p:nvSpPr>
        <p:spPr>
          <a:xfrm>
            <a:off x="2286000" y="5003800"/>
            <a:ext cx="6172200" cy="1371600"/>
          </a:xfrm>
        </p:spPr>
        <p:txBody>
          <a:bodyPr/>
          <a:lstStyle/>
          <a:p>
            <a:r>
              <a:rPr lang="en-US" smtClean="0"/>
              <a:t>Janina Strudwick, Stephanida Basargin &amp; Linda Shawar </a:t>
            </a:r>
            <a:endParaRPr lang="en-CA"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fontAlgn="auto" hangingPunct="1">
              <a:spcAft>
                <a:spcPts val="0"/>
              </a:spcAft>
              <a:defRPr/>
            </a:pPr>
            <a:r>
              <a:rPr lang="en-US" smtClean="0"/>
              <a:t>Alphabet Oral work</a:t>
            </a:r>
            <a:endParaRPr lang="en-CA" smtClean="0"/>
          </a:p>
        </p:txBody>
      </p:sp>
      <p:sp>
        <p:nvSpPr>
          <p:cNvPr id="17411" name="Content Placeholder 2"/>
          <p:cNvSpPr>
            <a:spLocks noGrp="1"/>
          </p:cNvSpPr>
          <p:nvPr>
            <p:ph sz="quarter" idx="1"/>
          </p:nvPr>
        </p:nvSpPr>
        <p:spPr>
          <a:xfrm>
            <a:off x="457200" y="1600200"/>
            <a:ext cx="7467600" cy="4873625"/>
          </a:xfrm>
        </p:spPr>
        <p:txBody>
          <a:bodyPr/>
          <a:lstStyle/>
          <a:p>
            <a:pPr eaLnBrk="1" hangingPunct="1"/>
            <a:r>
              <a:rPr lang="en-US" sz="1600" dirty="0" smtClean="0"/>
              <a:t>ABCs or MNWs? Suggestion to teach alphabet not necessarily in order of ABC but in clusters of letters which appear similar and then explain the </a:t>
            </a:r>
            <a:r>
              <a:rPr lang="en-US" sz="1600" dirty="0"/>
              <a:t>differences (Bell &amp; Burnaby, 1984). What </a:t>
            </a:r>
            <a:r>
              <a:rPr lang="en-US" sz="1600" dirty="0" smtClean="0"/>
              <a:t>other clusters might you think of to teach together?  </a:t>
            </a:r>
          </a:p>
          <a:p>
            <a:pPr eaLnBrk="1" hangingPunct="1"/>
            <a:r>
              <a:rPr lang="en-US" sz="1600" dirty="0" smtClean="0"/>
              <a:t>Try not to begin with letters like </a:t>
            </a:r>
            <a:r>
              <a:rPr lang="en-US" sz="1600" i="1" dirty="0" smtClean="0"/>
              <a:t>c</a:t>
            </a:r>
            <a:r>
              <a:rPr lang="en-US" sz="1600" dirty="0" smtClean="0"/>
              <a:t> which have more than one sound.  When you do introduce a letter, present it on the board in upper and lower case and use it in a student’s name.  Do not suggest “</a:t>
            </a:r>
            <a:r>
              <a:rPr lang="en-US" sz="1600" i="1" dirty="0" smtClean="0"/>
              <a:t>t</a:t>
            </a:r>
            <a:r>
              <a:rPr lang="en-US" sz="1600" dirty="0" smtClean="0"/>
              <a:t> as in ‘</a:t>
            </a:r>
            <a:r>
              <a:rPr lang="en-US" sz="1600" dirty="0" err="1" smtClean="0"/>
              <a:t>tuh</a:t>
            </a:r>
            <a:r>
              <a:rPr lang="en-US" sz="1600" dirty="0" smtClean="0"/>
              <a:t>’ sound” since that is a distortion of how </a:t>
            </a:r>
            <a:r>
              <a:rPr lang="en-US" sz="1600" i="1" dirty="0" smtClean="0"/>
              <a:t>T</a:t>
            </a:r>
            <a:r>
              <a:rPr lang="en-US" sz="1600" dirty="0" smtClean="0"/>
              <a:t> is pronounced in </a:t>
            </a:r>
            <a:r>
              <a:rPr lang="en-US" sz="1600" i="1" dirty="0" smtClean="0"/>
              <a:t>Tomas </a:t>
            </a:r>
            <a:r>
              <a:rPr lang="en-US" sz="1600" dirty="0"/>
              <a:t>(Bell &amp; Burnaby, 1984). </a:t>
            </a:r>
            <a:endParaRPr lang="en-US" sz="1600" dirty="0" smtClean="0"/>
          </a:p>
          <a:p>
            <a:pPr eaLnBrk="1" hangingPunct="1"/>
            <a:endParaRPr lang="en-CA" sz="16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4427538" y="4005263"/>
            <a:ext cx="3179762" cy="2298700"/>
          </a:xfrm>
          <a:prstGeom prst="rect">
            <a:avLst/>
          </a:prstGeom>
          <a:noFill/>
          <a:ln w="9525">
            <a:noFill/>
            <a:miter lim="800000"/>
            <a:headEnd/>
            <a:tailEnd/>
          </a:ln>
        </p:spPr>
      </p:pic>
      <p:sp>
        <p:nvSpPr>
          <p:cNvPr id="18435" name="TextBox 4"/>
          <p:cNvSpPr txBox="1">
            <a:spLocks noChangeArrowheads="1"/>
          </p:cNvSpPr>
          <p:nvPr/>
        </p:nvSpPr>
        <p:spPr bwMode="auto">
          <a:xfrm>
            <a:off x="539750" y="1341438"/>
            <a:ext cx="7488238" cy="2585323"/>
          </a:xfrm>
          <a:prstGeom prst="rect">
            <a:avLst/>
          </a:prstGeom>
          <a:noFill/>
          <a:ln w="9525">
            <a:noFill/>
            <a:miter lim="800000"/>
            <a:headEnd/>
            <a:tailEnd/>
          </a:ln>
        </p:spPr>
        <p:txBody>
          <a:bodyPr>
            <a:spAutoFit/>
          </a:bodyPr>
          <a:lstStyle/>
          <a:p>
            <a:pPr>
              <a:buFont typeface="Arial" charset="0"/>
              <a:buChar char="•"/>
            </a:pPr>
            <a:r>
              <a:rPr lang="en-US" dirty="0"/>
              <a:t>Have students make their own memory cards based on the words starting with </a:t>
            </a:r>
            <a:r>
              <a:rPr lang="en-US" i="1" dirty="0"/>
              <a:t>T</a:t>
            </a:r>
            <a:r>
              <a:rPr lang="en-US" dirty="0"/>
              <a:t>.  Using something that they can easily draw, have them draw the image (e.g., a table) on the card and write </a:t>
            </a:r>
            <a:r>
              <a:rPr lang="en-US" i="1" dirty="0" smtClean="0"/>
              <a:t>T, t, table, Tomas, </a:t>
            </a:r>
            <a:r>
              <a:rPr lang="en-US" dirty="0" smtClean="0"/>
              <a:t>and </a:t>
            </a:r>
            <a:r>
              <a:rPr lang="en-US" dirty="0"/>
              <a:t>any other words that they think will help them </a:t>
            </a:r>
            <a:r>
              <a:rPr lang="en-US" dirty="0" smtClean="0"/>
              <a:t>remember</a:t>
            </a:r>
            <a:r>
              <a:rPr lang="en-US" dirty="0"/>
              <a:t> </a:t>
            </a:r>
            <a:r>
              <a:rPr lang="en-US" dirty="0" smtClean="0"/>
              <a:t>(Bell </a:t>
            </a:r>
            <a:r>
              <a:rPr lang="en-US" dirty="0"/>
              <a:t>&amp; Burnaby, </a:t>
            </a:r>
            <a:r>
              <a:rPr lang="en-US" dirty="0" smtClean="0"/>
              <a:t>1984, p. 39). </a:t>
            </a:r>
            <a:endParaRPr lang="en-US" dirty="0"/>
          </a:p>
          <a:p>
            <a:pPr>
              <a:buFont typeface="Arial" charset="0"/>
              <a:buChar char="•"/>
            </a:pPr>
            <a:endParaRPr lang="en-US" dirty="0"/>
          </a:p>
          <a:p>
            <a:pPr>
              <a:buFont typeface="Arial" charset="0"/>
              <a:buChar char="•"/>
            </a:pPr>
            <a:r>
              <a:rPr lang="en-US" dirty="0"/>
              <a:t>For numbers, use </a:t>
            </a:r>
            <a:r>
              <a:rPr lang="en-US" dirty="0" smtClean="0"/>
              <a:t>cards </a:t>
            </a:r>
            <a:r>
              <a:rPr lang="en-US" dirty="0"/>
              <a:t>with </a:t>
            </a:r>
            <a:r>
              <a:rPr lang="en-US" dirty="0" smtClean="0"/>
              <a:t>a corresponding </a:t>
            </a:r>
            <a:r>
              <a:rPr lang="en-US" dirty="0"/>
              <a:t>number of </a:t>
            </a:r>
            <a:r>
              <a:rPr lang="en-US" dirty="0" smtClean="0"/>
              <a:t>dots</a:t>
            </a:r>
            <a:br>
              <a:rPr lang="en-US" dirty="0" smtClean="0"/>
            </a:br>
            <a:r>
              <a:rPr lang="en-US" dirty="0" smtClean="0"/>
              <a:t> (e.g</a:t>
            </a:r>
            <a:r>
              <a:rPr lang="en-US" dirty="0"/>
              <a:t>., 3 ***)</a:t>
            </a:r>
          </a:p>
          <a:p>
            <a:endParaRPr lang="en-CA" dirty="0"/>
          </a:p>
        </p:txBody>
      </p:sp>
      <p:sp>
        <p:nvSpPr>
          <p:cNvPr id="2" name="TextBox 1"/>
          <p:cNvSpPr txBox="1"/>
          <p:nvPr/>
        </p:nvSpPr>
        <p:spPr>
          <a:xfrm>
            <a:off x="4283869" y="6303963"/>
            <a:ext cx="4464595" cy="369332"/>
          </a:xfrm>
          <a:prstGeom prst="rect">
            <a:avLst/>
          </a:prstGeom>
          <a:noFill/>
        </p:spPr>
        <p:txBody>
          <a:bodyPr wrap="square" rtlCol="0">
            <a:spAutoFit/>
          </a:bodyPr>
          <a:lstStyle/>
          <a:p>
            <a:r>
              <a:rPr lang="en-US" dirty="0" smtClean="0"/>
              <a:t>(Bell </a:t>
            </a:r>
            <a:r>
              <a:rPr lang="en-US" dirty="0"/>
              <a:t>&amp; Burnaby, 1984, p. </a:t>
            </a:r>
            <a:r>
              <a:rPr lang="en-US" dirty="0" smtClean="0"/>
              <a:t>39)</a:t>
            </a:r>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
          </p:nvPr>
        </p:nvSpPr>
        <p:spPr>
          <a:xfrm>
            <a:off x="395288" y="692150"/>
            <a:ext cx="7467600" cy="2160588"/>
          </a:xfrm>
        </p:spPr>
        <p:txBody>
          <a:bodyPr/>
          <a:lstStyle/>
          <a:p>
            <a:pPr eaLnBrk="1" hangingPunct="1"/>
            <a:r>
              <a:rPr lang="en-US" sz="2000" dirty="0" smtClean="0"/>
              <a:t>At the same time you instruct discrimination of shapes, introduce basic oral work such as “What’s your name? My name is ______.”  The teacher will write the student’s name on a paper and students are expected to copy it, scaffolding to the rest of the dialogue and adding </a:t>
            </a:r>
            <a:r>
              <a:rPr lang="en-US" sz="2000" i="1" dirty="0" smtClean="0"/>
              <a:t>address</a:t>
            </a:r>
            <a:r>
              <a:rPr lang="en-US" sz="2000" dirty="0" smtClean="0"/>
              <a:t>, </a:t>
            </a:r>
            <a:r>
              <a:rPr lang="en-US" sz="2000" i="1" dirty="0" smtClean="0"/>
              <a:t>first</a:t>
            </a:r>
            <a:r>
              <a:rPr lang="en-US" sz="2000" dirty="0" smtClean="0"/>
              <a:t> and </a:t>
            </a:r>
            <a:r>
              <a:rPr lang="en-US" sz="2000" i="1" dirty="0" smtClean="0"/>
              <a:t>last</a:t>
            </a:r>
            <a:r>
              <a:rPr lang="en-US" sz="2000" dirty="0" smtClean="0"/>
              <a:t> to be able to fill out a form (Bell &amp; Burnaby, 1984, p.38).  The real world value of this task will motivate students to apply themselves despite the limited skill in writing at this stage.</a:t>
            </a:r>
          </a:p>
          <a:p>
            <a:pPr eaLnBrk="1" hangingPunct="1"/>
            <a:endParaRPr lang="en-CA" sz="2000" dirty="0" smtClean="0"/>
          </a:p>
        </p:txBody>
      </p:sp>
      <p:pic>
        <p:nvPicPr>
          <p:cNvPr id="19459" name="Picture 2"/>
          <p:cNvPicPr>
            <a:picLocks noChangeAspect="1" noChangeArrowheads="1"/>
          </p:cNvPicPr>
          <p:nvPr/>
        </p:nvPicPr>
        <p:blipFill>
          <a:blip r:embed="rId2" cstate="print"/>
          <a:srcRect/>
          <a:stretch>
            <a:fillRect/>
          </a:stretch>
        </p:blipFill>
        <p:spPr bwMode="auto">
          <a:xfrm>
            <a:off x="1187450" y="3573463"/>
            <a:ext cx="4211638" cy="1865312"/>
          </a:xfrm>
          <a:prstGeom prst="rect">
            <a:avLst/>
          </a:prstGeom>
          <a:noFill/>
          <a:ln w="9525">
            <a:noFill/>
            <a:miter lim="800000"/>
            <a:headEnd/>
            <a:tailEnd/>
          </a:ln>
        </p:spPr>
      </p:pic>
      <p:sp>
        <p:nvSpPr>
          <p:cNvPr id="2" name="TextBox 1"/>
          <p:cNvSpPr txBox="1"/>
          <p:nvPr/>
        </p:nvSpPr>
        <p:spPr>
          <a:xfrm>
            <a:off x="1373168" y="5458936"/>
            <a:ext cx="4752528" cy="369332"/>
          </a:xfrm>
          <a:prstGeom prst="rect">
            <a:avLst/>
          </a:prstGeom>
          <a:noFill/>
        </p:spPr>
        <p:txBody>
          <a:bodyPr wrap="square" rtlCol="0">
            <a:spAutoFit/>
          </a:bodyPr>
          <a:lstStyle/>
          <a:p>
            <a:r>
              <a:rPr lang="en-US" dirty="0"/>
              <a:t>(Bell &amp; Burnaby, 1984, p.38)</a:t>
            </a:r>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fontAlgn="auto" hangingPunct="1">
              <a:spcAft>
                <a:spcPts val="0"/>
              </a:spcAft>
              <a:defRPr/>
            </a:pPr>
            <a:r>
              <a:rPr lang="en-US" dirty="0" smtClean="0"/>
              <a:t>Rhyming Sounds</a:t>
            </a:r>
            <a:endParaRPr lang="en-CA" dirty="0" smtClean="0"/>
          </a:p>
        </p:txBody>
      </p:sp>
      <p:sp>
        <p:nvSpPr>
          <p:cNvPr id="20483" name="Content Placeholder 2"/>
          <p:cNvSpPr>
            <a:spLocks noGrp="1"/>
          </p:cNvSpPr>
          <p:nvPr>
            <p:ph sz="quarter" idx="1"/>
          </p:nvPr>
        </p:nvSpPr>
        <p:spPr>
          <a:xfrm>
            <a:off x="457200" y="1600200"/>
            <a:ext cx="7467600" cy="4873625"/>
          </a:xfrm>
        </p:spPr>
        <p:txBody>
          <a:bodyPr/>
          <a:lstStyle/>
          <a:p>
            <a:pPr eaLnBrk="1" hangingPunct="1">
              <a:buFont typeface="Arial" charset="0"/>
              <a:buNone/>
            </a:pPr>
            <a:r>
              <a:rPr lang="en-US" sz="1600" dirty="0" smtClean="0"/>
              <a:t>Adapted sample lesson from Jay &amp; Jay (1998, p. 6):</a:t>
            </a:r>
          </a:p>
          <a:p>
            <a:pPr eaLnBrk="1" hangingPunct="1">
              <a:buFont typeface="Arial" charset="0"/>
              <a:buNone/>
            </a:pPr>
            <a:r>
              <a:rPr lang="en-US" sz="1600" b="1" dirty="0" smtClean="0"/>
              <a:t>Outcomes</a:t>
            </a:r>
            <a:r>
              <a:rPr lang="en-US" sz="1600" dirty="0" smtClean="0"/>
              <a:t>: </a:t>
            </a:r>
          </a:p>
          <a:p>
            <a:pPr eaLnBrk="1" hangingPunct="1">
              <a:buFont typeface="Arial" charset="0"/>
              <a:buNone/>
            </a:pPr>
            <a:r>
              <a:rPr lang="en-US" sz="1600" dirty="0"/>
              <a:t>S</a:t>
            </a:r>
            <a:r>
              <a:rPr lang="en-US" sz="1600" dirty="0" smtClean="0"/>
              <a:t>tudents understand the same ending sound of rhyming words</a:t>
            </a:r>
          </a:p>
          <a:p>
            <a:pPr eaLnBrk="1" hangingPunct="1">
              <a:buFont typeface="Arial" charset="0"/>
              <a:buNone/>
            </a:pPr>
            <a:r>
              <a:rPr lang="en-US" sz="1600" dirty="0" smtClean="0"/>
              <a:t>The written letter symbol’s connection to spoken sound</a:t>
            </a:r>
          </a:p>
          <a:p>
            <a:pPr eaLnBrk="1" hangingPunct="1">
              <a:buFont typeface="Arial" charset="0"/>
              <a:buNone/>
            </a:pPr>
            <a:r>
              <a:rPr lang="en-US" sz="1600" dirty="0" smtClean="0"/>
              <a:t>Letter symbols have more than one sound</a:t>
            </a:r>
          </a:p>
          <a:p>
            <a:pPr eaLnBrk="1" hangingPunct="1">
              <a:buFont typeface="Arial" charset="0"/>
              <a:buNone/>
            </a:pPr>
            <a:r>
              <a:rPr lang="en-US" sz="1600" b="1" dirty="0" smtClean="0"/>
              <a:t>Materials</a:t>
            </a:r>
            <a:r>
              <a:rPr lang="en-US" sz="1600" dirty="0" smtClean="0"/>
              <a:t>: ABCs, rhyming books, magazines, mail-order catalogues, picture books</a:t>
            </a:r>
          </a:p>
          <a:p>
            <a:pPr eaLnBrk="1" hangingPunct="1">
              <a:buFont typeface="Arial" charset="0"/>
              <a:buNone/>
            </a:pPr>
            <a:r>
              <a:rPr lang="en-US" sz="1600" b="1" dirty="0" smtClean="0"/>
              <a:t>Procedure</a:t>
            </a:r>
            <a:r>
              <a:rPr lang="en-US" sz="1600" dirty="0" smtClean="0"/>
              <a:t>: </a:t>
            </a:r>
          </a:p>
          <a:p>
            <a:pPr eaLnBrk="1" hangingPunct="1">
              <a:buFont typeface="Arial" charset="0"/>
              <a:buNone/>
            </a:pPr>
            <a:r>
              <a:rPr lang="en-US" sz="1600" dirty="0" smtClean="0"/>
              <a:t>Students match printed words with what is being read to them, to begin to identify the sound/letter relationship.</a:t>
            </a:r>
          </a:p>
          <a:p>
            <a:pPr eaLnBrk="1" hangingPunct="1">
              <a:buFont typeface="Arial" charset="0"/>
              <a:buNone/>
            </a:pPr>
            <a:r>
              <a:rPr lang="en-US" sz="1600" dirty="0" smtClean="0"/>
              <a:t>Students suggest words that begin with the same sound, as a familiar word such as their name or common objects: </a:t>
            </a:r>
            <a:r>
              <a:rPr lang="en-US" sz="1600" i="1" dirty="0" err="1" smtClean="0"/>
              <a:t>Badri</a:t>
            </a:r>
            <a:r>
              <a:rPr lang="en-US" sz="1600" i="1" dirty="0" smtClean="0"/>
              <a:t>, boy, book, boat</a:t>
            </a:r>
            <a:r>
              <a:rPr lang="en-US" sz="1600" dirty="0" smtClean="0"/>
              <a:t>, and so on.</a:t>
            </a:r>
          </a:p>
          <a:p>
            <a:pPr eaLnBrk="1" hangingPunct="1">
              <a:buFont typeface="Arial" charset="0"/>
              <a:buNone/>
            </a:pPr>
            <a:r>
              <a:rPr lang="en-US" sz="1600" dirty="0" smtClean="0"/>
              <a:t>Start exploring examples of rhyming words.  Create lists of word families e.g., bat, cat, fat; fit, hit, lit, </a:t>
            </a:r>
            <a:r>
              <a:rPr lang="en-US" sz="1600" dirty="0" err="1" smtClean="0"/>
              <a:t>mit</a:t>
            </a:r>
            <a:r>
              <a:rPr lang="en-US" sz="1600" dirty="0" smtClean="0"/>
              <a:t>, sit.</a:t>
            </a:r>
          </a:p>
          <a:p>
            <a:pPr eaLnBrk="1" hangingPunct="1">
              <a:buFont typeface="Arial" charset="0"/>
              <a:buNone/>
            </a:pPr>
            <a:r>
              <a:rPr lang="en-US" sz="1600" dirty="0" smtClean="0"/>
              <a:t>Find examples of rhyming word patterns in stories and poems.</a:t>
            </a:r>
          </a:p>
          <a:p>
            <a:pPr eaLnBrk="1" hangingPunct="1">
              <a:buFont typeface="Arial" charset="0"/>
              <a:buNone/>
            </a:pPr>
            <a:r>
              <a:rPr lang="en-US" sz="1600" dirty="0" smtClean="0"/>
              <a:t>e.g.:  Beastie Boys game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7467600" cy="850900"/>
          </a:xfrm>
        </p:spPr>
        <p:txBody>
          <a:bodyPr/>
          <a:lstStyle/>
          <a:p>
            <a:pPr eaLnBrk="1" fontAlgn="auto" hangingPunct="1">
              <a:spcAft>
                <a:spcPts val="0"/>
              </a:spcAft>
              <a:defRPr/>
            </a:pPr>
            <a:r>
              <a:rPr lang="en-US" dirty="0" smtClean="0"/>
              <a:t>Application</a:t>
            </a:r>
            <a:endParaRPr lang="en-CA" dirty="0" smtClean="0"/>
          </a:p>
        </p:txBody>
      </p:sp>
      <p:sp>
        <p:nvSpPr>
          <p:cNvPr id="21507" name="Content Placeholder 2"/>
          <p:cNvSpPr>
            <a:spLocks noGrp="1"/>
          </p:cNvSpPr>
          <p:nvPr>
            <p:ph sz="quarter" idx="1"/>
          </p:nvPr>
        </p:nvSpPr>
        <p:spPr>
          <a:xfrm>
            <a:off x="468313" y="1268413"/>
            <a:ext cx="7467600" cy="4873625"/>
          </a:xfrm>
        </p:spPr>
        <p:txBody>
          <a:bodyPr/>
          <a:lstStyle/>
          <a:p>
            <a:pPr eaLnBrk="1" hangingPunct="1">
              <a:buFont typeface="Arial" charset="0"/>
              <a:buNone/>
            </a:pPr>
            <a:r>
              <a:rPr lang="en-US" smtClean="0"/>
              <a:t>Get into groups of 3 and collectively write a 2 line rap using the following phrases or words in any combination. This version has students ‘write’ by assembling flashcards with words &amp; phrases pre-written on them.</a:t>
            </a:r>
          </a:p>
          <a:p>
            <a:pPr eaLnBrk="1" hangingPunct="1">
              <a:buFont typeface="Arial" charset="0"/>
              <a:buNone/>
            </a:pPr>
            <a:r>
              <a:rPr lang="en-US" sz="1800" smtClean="0"/>
              <a:t>School, rule, the pool		I like to</a:t>
            </a:r>
          </a:p>
          <a:p>
            <a:pPr eaLnBrk="1" hangingPunct="1">
              <a:buFont typeface="Arial" charset="0"/>
              <a:buNone/>
            </a:pPr>
            <a:r>
              <a:rPr lang="en-US" sz="1800" smtClean="0"/>
              <a:t>Cook, book, look, 		I go to</a:t>
            </a:r>
          </a:p>
          <a:p>
            <a:pPr eaLnBrk="1" hangingPunct="1">
              <a:buFont typeface="Arial" charset="0"/>
              <a:buNone/>
            </a:pPr>
            <a:r>
              <a:rPr lang="en-US" sz="1800" smtClean="0"/>
              <a:t>Bus, fuss, 			I like the </a:t>
            </a:r>
          </a:p>
          <a:p>
            <a:pPr eaLnBrk="1" hangingPunct="1">
              <a:buFont typeface="Arial" charset="0"/>
              <a:buNone/>
            </a:pPr>
            <a:r>
              <a:rPr lang="en-US" sz="1800" smtClean="0"/>
              <a:t>My house, mouse,		I follow the </a:t>
            </a:r>
          </a:p>
          <a:p>
            <a:pPr eaLnBrk="1" hangingPunct="1">
              <a:buFont typeface="Arial" charset="0"/>
              <a:buNone/>
            </a:pPr>
            <a:endParaRPr lang="en-US" sz="1800" smtClean="0"/>
          </a:p>
          <a:p>
            <a:pPr eaLnBrk="1" hangingPunct="1">
              <a:buFont typeface="Arial" charset="0"/>
              <a:buNone/>
            </a:pPr>
            <a:r>
              <a:rPr lang="en-US" sz="1800" smtClean="0"/>
              <a:t>I go to school		I like to cook	I take the bus	</a:t>
            </a:r>
          </a:p>
          <a:p>
            <a:pPr eaLnBrk="1" hangingPunct="1">
              <a:buFont typeface="Arial" charset="0"/>
              <a:buNone/>
            </a:pPr>
            <a:r>
              <a:rPr lang="en-US" sz="1800" smtClean="0"/>
              <a:t>I like the pool		I like the book	I don’t fuss</a:t>
            </a:r>
          </a:p>
          <a:p>
            <a:pPr eaLnBrk="1" hangingPunct="1">
              <a:buFont typeface="Arial" charset="0"/>
              <a:buNone/>
            </a:pPr>
            <a:r>
              <a:rPr lang="en-US" sz="1800" smtClean="0"/>
              <a:t>I like (go to) my house	I follow the rule	I like to look</a:t>
            </a:r>
          </a:p>
          <a:p>
            <a:pPr eaLnBrk="1" hangingPunct="1">
              <a:buFont typeface="Arial" charset="0"/>
              <a:buNone/>
            </a:pPr>
            <a:endParaRPr lang="en-US" sz="1800" smtClean="0"/>
          </a:p>
          <a:p>
            <a:pPr eaLnBrk="1" hangingPunct="1">
              <a:buFont typeface="Arial" charset="0"/>
              <a:buNone/>
            </a:pPr>
            <a:endParaRPr lang="en-US" sz="1800" smtClean="0"/>
          </a:p>
        </p:txBody>
      </p:sp>
      <p:sp>
        <p:nvSpPr>
          <p:cNvPr id="2" name="TextBox 1"/>
          <p:cNvSpPr txBox="1"/>
          <p:nvPr/>
        </p:nvSpPr>
        <p:spPr>
          <a:xfrm>
            <a:off x="899592" y="6237312"/>
            <a:ext cx="6048672" cy="369332"/>
          </a:xfrm>
          <a:prstGeom prst="rect">
            <a:avLst/>
          </a:prstGeom>
          <a:noFill/>
        </p:spPr>
        <p:txBody>
          <a:bodyPr wrap="square" rtlCol="0">
            <a:spAutoFit/>
          </a:bodyPr>
          <a:lstStyle/>
          <a:p>
            <a:r>
              <a:rPr lang="en-US" dirty="0" smtClean="0"/>
              <a:t>(Jay </a:t>
            </a:r>
            <a:r>
              <a:rPr lang="en-US" dirty="0"/>
              <a:t>&amp; </a:t>
            </a:r>
            <a:r>
              <a:rPr lang="en-US" dirty="0" smtClean="0"/>
              <a:t>Jay, 1998</a:t>
            </a:r>
            <a:r>
              <a:rPr lang="en-US" dirty="0"/>
              <a:t>, </a:t>
            </a:r>
            <a:r>
              <a:rPr lang="en-US" dirty="0" smtClean="0"/>
              <a:t>p. 6)</a:t>
            </a: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fontAlgn="auto" hangingPunct="1">
              <a:spcAft>
                <a:spcPts val="0"/>
              </a:spcAft>
              <a:defRPr/>
            </a:pPr>
            <a:r>
              <a:rPr lang="en-US" smtClean="0"/>
              <a:t>Performance of Song	</a:t>
            </a:r>
            <a:endParaRPr lang="en-CA" smtClean="0"/>
          </a:p>
        </p:txBody>
      </p:sp>
      <p:sp>
        <p:nvSpPr>
          <p:cNvPr id="22531" name="Content Placeholder 2"/>
          <p:cNvSpPr>
            <a:spLocks noGrp="1"/>
          </p:cNvSpPr>
          <p:nvPr>
            <p:ph sz="quarter" idx="1"/>
          </p:nvPr>
        </p:nvSpPr>
        <p:spPr>
          <a:xfrm>
            <a:off x="457200" y="1600200"/>
            <a:ext cx="7467600" cy="4873625"/>
          </a:xfrm>
        </p:spPr>
        <p:txBody>
          <a:bodyPr/>
          <a:lstStyle/>
          <a:p>
            <a:pPr eaLnBrk="1" hangingPunct="1"/>
            <a:r>
              <a:rPr lang="en-US" dirty="0" smtClean="0"/>
              <a:t>‘Beastie Boys’ game: in a circle, students clap hands and first one sings aloud his rap, and then the next student repeats the first rap, then reads her rap.  The third student repeats the second girl’s rap and then sings his own, etc. until all have sung their </a:t>
            </a:r>
            <a:r>
              <a:rPr lang="en-US" dirty="0"/>
              <a:t>songs </a:t>
            </a:r>
            <a:r>
              <a:rPr lang="en-US" dirty="0" smtClean="0"/>
              <a:t>(Jay </a:t>
            </a:r>
            <a:r>
              <a:rPr lang="en-US" dirty="0"/>
              <a:t>&amp; </a:t>
            </a:r>
            <a:r>
              <a:rPr lang="en-US" dirty="0" smtClean="0"/>
              <a:t>Jay,1998</a:t>
            </a:r>
            <a:r>
              <a:rPr lang="en-US" dirty="0"/>
              <a:t>, </a:t>
            </a:r>
            <a:r>
              <a:rPr lang="en-US" dirty="0" smtClean="0"/>
              <a:t>p. 6).</a:t>
            </a:r>
          </a:p>
          <a:p>
            <a:pPr eaLnBrk="1" hangingPunct="1"/>
            <a:endParaRPr lang="en-US" dirty="0" smtClean="0"/>
          </a:p>
          <a:p>
            <a:pPr eaLnBrk="1" hangingPunct="1"/>
            <a:r>
              <a:rPr lang="en-US" dirty="0" smtClean="0"/>
              <a:t>See </a:t>
            </a:r>
            <a:r>
              <a:rPr lang="en-US" dirty="0" smtClean="0"/>
              <a:t>video.</a:t>
            </a:r>
            <a:endParaRPr lang="en-CA"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fontAlgn="auto" hangingPunct="1">
              <a:spcAft>
                <a:spcPts val="0"/>
              </a:spcAft>
              <a:defRPr/>
            </a:pPr>
            <a:r>
              <a:rPr lang="en-US" dirty="0" smtClean="0"/>
              <a:t>Various Next Steps: Sounds</a:t>
            </a:r>
            <a:endParaRPr lang="en-CA" dirty="0" smtClean="0"/>
          </a:p>
        </p:txBody>
      </p:sp>
      <p:sp>
        <p:nvSpPr>
          <p:cNvPr id="23555" name="Content Placeholder 2"/>
          <p:cNvSpPr>
            <a:spLocks noGrp="1"/>
          </p:cNvSpPr>
          <p:nvPr>
            <p:ph sz="quarter" idx="1"/>
          </p:nvPr>
        </p:nvSpPr>
        <p:spPr>
          <a:xfrm>
            <a:off x="457200" y="1600200"/>
            <a:ext cx="7467600" cy="4873625"/>
          </a:xfrm>
        </p:spPr>
        <p:txBody>
          <a:bodyPr/>
          <a:lstStyle/>
          <a:p>
            <a:pPr eaLnBrk="1" hangingPunct="1">
              <a:buFont typeface="Arial" charset="0"/>
              <a:buNone/>
            </a:pPr>
            <a:r>
              <a:rPr lang="en-US" sz="1600" dirty="0" smtClean="0"/>
              <a:t>Adapted from Jay &amp; Jay (1998, p. 6</a:t>
            </a:r>
            <a:r>
              <a:rPr lang="en-US" sz="1600" dirty="0" smtClean="0"/>
              <a:t>).</a:t>
            </a:r>
            <a:endParaRPr lang="en-US" sz="1600" dirty="0" smtClean="0"/>
          </a:p>
          <a:p>
            <a:pPr eaLnBrk="1" hangingPunct="1">
              <a:buFont typeface="Arial" charset="0"/>
              <a:buNone/>
            </a:pPr>
            <a:endParaRPr lang="en-US" sz="1600" dirty="0" smtClean="0"/>
          </a:p>
          <a:p>
            <a:pPr eaLnBrk="1" hangingPunct="1">
              <a:buFont typeface="Arial" charset="0"/>
              <a:buNone/>
            </a:pPr>
            <a:r>
              <a:rPr lang="en-US" sz="1600" dirty="0" smtClean="0"/>
              <a:t>Extensions:</a:t>
            </a:r>
          </a:p>
          <a:p>
            <a:pPr eaLnBrk="1" hangingPunct="1">
              <a:buFont typeface="Arial" charset="0"/>
              <a:buNone/>
            </a:pPr>
            <a:r>
              <a:rPr lang="en-US" sz="1600" dirty="0" smtClean="0"/>
              <a:t>Explore examples of letters having more than one sound, short and long vowels, hard and soft consonants, and the effect of phonics rules.</a:t>
            </a:r>
          </a:p>
          <a:p>
            <a:pPr eaLnBrk="1" hangingPunct="1">
              <a:buFont typeface="Arial" charset="0"/>
              <a:buNone/>
            </a:pPr>
            <a:r>
              <a:rPr lang="en-US" sz="1600" dirty="0" smtClean="0"/>
              <a:t>Explore examples of diphthongs and consonant blends.</a:t>
            </a:r>
          </a:p>
          <a:p>
            <a:pPr eaLnBrk="1" hangingPunct="1">
              <a:buFont typeface="Arial" charset="0"/>
              <a:buNone/>
            </a:pPr>
            <a:r>
              <a:rPr lang="en-US" sz="1600" dirty="0" smtClean="0"/>
              <a:t>Explore examples of homographs, where words spelled the same way sound different when they have different meanings</a:t>
            </a:r>
            <a:r>
              <a:rPr lang="en-CA" sz="1600" dirty="0" smtClean="0"/>
              <a:t> (bow of boat and bow in your hair).</a:t>
            </a:r>
          </a:p>
          <a:p>
            <a:pPr eaLnBrk="1" hangingPunct="1">
              <a:buFont typeface="Arial" charset="0"/>
              <a:buNone/>
            </a:pPr>
            <a:r>
              <a:rPr lang="en-US" sz="1600" dirty="0" smtClean="0"/>
              <a:t>Explore homophones (or homonyms), in which the words sound the same but have different spellings for different meanings (to, too, two).</a:t>
            </a:r>
          </a:p>
          <a:p>
            <a:pPr eaLnBrk="1" hangingPunct="1">
              <a:buFont typeface="Arial" charset="0"/>
              <a:buNone/>
            </a:pPr>
            <a:r>
              <a:rPr lang="en-US" sz="1600" dirty="0" smtClean="0"/>
              <a:t>Have fun with words whose sound is also its meaning (boom, snap, crack, etc.).</a:t>
            </a:r>
          </a:p>
          <a:p>
            <a:pPr eaLnBrk="1" hangingPunct="1">
              <a:buFont typeface="Arial" charset="0"/>
              <a:buNone/>
            </a:pPr>
            <a:endParaRPr lang="en-US" sz="1600" dirty="0" smtClean="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fontAlgn="auto" hangingPunct="1">
              <a:spcAft>
                <a:spcPts val="0"/>
              </a:spcAft>
              <a:defRPr/>
            </a:pPr>
            <a:r>
              <a:rPr lang="en-US" dirty="0" smtClean="0"/>
              <a:t>Stage 3: phonological Awareness</a:t>
            </a:r>
            <a:endParaRPr lang="en-CA" dirty="0" smtClean="0"/>
          </a:p>
        </p:txBody>
      </p:sp>
      <p:sp>
        <p:nvSpPr>
          <p:cNvPr id="24579" name="Content Placeholder 2"/>
          <p:cNvSpPr>
            <a:spLocks noGrp="1"/>
          </p:cNvSpPr>
          <p:nvPr>
            <p:ph sz="quarter" idx="1"/>
          </p:nvPr>
        </p:nvSpPr>
        <p:spPr>
          <a:xfrm>
            <a:off x="457200" y="1600200"/>
            <a:ext cx="7467600" cy="4873625"/>
          </a:xfrm>
        </p:spPr>
        <p:txBody>
          <a:bodyPr/>
          <a:lstStyle/>
          <a:p>
            <a:pPr eaLnBrk="1" hangingPunct="1"/>
            <a:r>
              <a:rPr lang="en-US" dirty="0" err="1" smtClean="0"/>
              <a:t>Stephanida</a:t>
            </a:r>
            <a:r>
              <a:rPr lang="en-US" dirty="0" smtClean="0"/>
              <a:t> will take us through phonemes as well as strategies students can use when learning to read such as decoding and chunking.</a:t>
            </a:r>
            <a:endParaRPr lang="en-CA"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Phonemic Awareness</a:t>
            </a:r>
            <a:endParaRPr lang="en-CA" dirty="0"/>
          </a:p>
        </p:txBody>
      </p:sp>
      <p:sp>
        <p:nvSpPr>
          <p:cNvPr id="3" name="Content Placeholder 2"/>
          <p:cNvSpPr>
            <a:spLocks noGrp="1"/>
          </p:cNvSpPr>
          <p:nvPr>
            <p:ph sz="quarter" idx="1"/>
          </p:nvPr>
        </p:nvSpPr>
        <p:spPr>
          <a:xfrm>
            <a:off x="457200" y="1600200"/>
            <a:ext cx="7467600" cy="4873625"/>
          </a:xfrm>
        </p:spPr>
        <p:txBody>
          <a:bodyPr/>
          <a:lstStyle/>
          <a:p>
            <a:pPr>
              <a:defRPr/>
            </a:pPr>
            <a:r>
              <a:rPr lang="en-CA" dirty="0" smtClean="0"/>
              <a:t>The understanding that words are made up of individual sounds.</a:t>
            </a:r>
          </a:p>
          <a:p>
            <a:pPr>
              <a:defRPr/>
            </a:pPr>
            <a:endParaRPr lang="en-CA" dirty="0" smtClean="0"/>
          </a:p>
          <a:p>
            <a:pPr>
              <a:defRPr/>
            </a:pPr>
            <a:r>
              <a:rPr lang="en-CA" dirty="0" smtClean="0"/>
              <a:t>Phonemes</a:t>
            </a:r>
          </a:p>
          <a:p>
            <a:pPr lvl="1">
              <a:defRPr/>
            </a:pPr>
            <a:r>
              <a:rPr lang="en-CA" dirty="0" smtClean="0"/>
              <a:t>The individual sounds in the spoken language.</a:t>
            </a:r>
          </a:p>
          <a:p>
            <a:pPr marL="366713" lvl="1" indent="0">
              <a:buFont typeface="Wingdings 2" pitchFamily="18" charset="2"/>
              <a:buNone/>
              <a:defRPr/>
            </a:pPr>
            <a:endParaRPr lang="en-CA" dirty="0"/>
          </a:p>
          <a:p>
            <a:pPr marL="366713" lvl="1" indent="0">
              <a:buFont typeface="Wingdings 2" pitchFamily="18" charset="2"/>
              <a:buNone/>
              <a:defRPr/>
            </a:pPr>
            <a:endParaRPr lang="en-CA" dirty="0"/>
          </a:p>
          <a:p>
            <a:pPr lvl="1">
              <a:defRPr/>
            </a:pPr>
            <a:endParaRPr lang="en-CA" dirty="0" smtClean="0"/>
          </a:p>
          <a:p>
            <a:pPr lvl="1">
              <a:defRPr/>
            </a:pPr>
            <a:endParaRPr lang="en-CA"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t>Why focus on Phonemic Awareness </a:t>
            </a:r>
            <a:endParaRPr lang="en-CA" dirty="0"/>
          </a:p>
        </p:txBody>
      </p:sp>
      <p:sp>
        <p:nvSpPr>
          <p:cNvPr id="26627" name="Content Placeholder 2"/>
          <p:cNvSpPr>
            <a:spLocks noGrp="1"/>
          </p:cNvSpPr>
          <p:nvPr>
            <p:ph sz="quarter" idx="1"/>
          </p:nvPr>
        </p:nvSpPr>
        <p:spPr>
          <a:xfrm>
            <a:off x="457200" y="1600200"/>
            <a:ext cx="7467600" cy="4873625"/>
          </a:xfrm>
        </p:spPr>
        <p:txBody>
          <a:bodyPr/>
          <a:lstStyle/>
          <a:p>
            <a:pPr eaLnBrk="1" hangingPunct="1">
              <a:lnSpc>
                <a:spcPct val="115000"/>
              </a:lnSpc>
            </a:pPr>
            <a:r>
              <a:rPr lang="en-CA" dirty="0" smtClean="0">
                <a:latin typeface="Times New Roman" pitchFamily="18" charset="0"/>
                <a:ea typeface="Calibri" pitchFamily="34" charset="0"/>
                <a:cs typeface="Times New Roman" pitchFamily="18" charset="0"/>
              </a:rPr>
              <a:t>Learning letter names and sounds has been repeatedly demonstrated as one of the strongest and most stable predictors of early reading success for a diversity of student populations</a:t>
            </a:r>
            <a:r>
              <a:rPr lang="en-CA" dirty="0">
                <a:latin typeface="Times New Roman" pitchFamily="18" charset="0"/>
                <a:ea typeface="Calibri" pitchFamily="34" charset="0"/>
                <a:cs typeface="Times New Roman" pitchFamily="18" charset="0"/>
              </a:rPr>
              <a:t> </a:t>
            </a:r>
            <a:r>
              <a:rPr lang="en-CA" dirty="0" smtClean="0">
                <a:latin typeface="Times New Roman" pitchFamily="18" charset="0"/>
                <a:ea typeface="Calibri" pitchFamily="34" charset="0"/>
                <a:cs typeface="Times New Roman" pitchFamily="18" charset="0"/>
              </a:rPr>
              <a:t>(</a:t>
            </a:r>
            <a:r>
              <a:rPr lang="en-CA" dirty="0" err="1" smtClean="0">
                <a:latin typeface="Times New Roman" pitchFamily="18" charset="0"/>
                <a:ea typeface="Calibri" pitchFamily="34" charset="0"/>
                <a:cs typeface="Times New Roman" pitchFamily="18" charset="0"/>
              </a:rPr>
              <a:t>Reutzel</a:t>
            </a:r>
            <a:r>
              <a:rPr lang="en-CA" dirty="0" smtClean="0">
                <a:latin typeface="Times New Roman" pitchFamily="18" charset="0"/>
                <a:ea typeface="Calibri" pitchFamily="34" charset="0"/>
                <a:cs typeface="Times New Roman" pitchFamily="18" charset="0"/>
              </a:rPr>
              <a:t> &amp; </a:t>
            </a:r>
            <a:r>
              <a:rPr lang="en-CA" dirty="0" err="1" smtClean="0">
                <a:latin typeface="Times New Roman" pitchFamily="18" charset="0"/>
                <a:ea typeface="Calibri" pitchFamily="34" charset="0"/>
                <a:cs typeface="Times New Roman" pitchFamily="18" charset="0"/>
              </a:rPr>
              <a:t>Cooter</a:t>
            </a:r>
            <a:r>
              <a:rPr lang="en-CA" dirty="0" smtClean="0">
                <a:latin typeface="Times New Roman" pitchFamily="18" charset="0"/>
                <a:ea typeface="Calibri" pitchFamily="34" charset="0"/>
                <a:cs typeface="Times New Roman" pitchFamily="18" charset="0"/>
              </a:rPr>
              <a:t>, 2011, p. 134).</a:t>
            </a:r>
            <a:endParaRPr lang="en-CA" sz="2000" dirty="0" smtClean="0">
              <a:latin typeface="Calibri" pitchFamily="34" charset="0"/>
              <a:ea typeface="Calibri" pitchFamily="34" charset="0"/>
              <a:cs typeface="Times New Roman" pitchFamily="18" charset="0"/>
            </a:endParaRPr>
          </a:p>
          <a:p>
            <a:pPr eaLnBrk="1" hangingPunct="1">
              <a:lnSpc>
                <a:spcPct val="115000"/>
              </a:lnSpc>
            </a:pPr>
            <a:endParaRPr lang="en-CA" sz="2000" dirty="0" smtClean="0">
              <a:latin typeface="Calibri" pitchFamily="34" charset="0"/>
              <a:ea typeface="Calibri" pitchFamily="34" charset="0"/>
              <a:cs typeface="Times New Roman" pitchFamily="18" charset="0"/>
            </a:endParaRPr>
          </a:p>
          <a:p>
            <a:pPr eaLnBrk="1" hangingPunct="1">
              <a:lnSpc>
                <a:spcPct val="115000"/>
              </a:lnSpc>
            </a:pPr>
            <a:r>
              <a:rPr lang="en-CA" dirty="0" smtClean="0">
                <a:latin typeface="Times New Roman" pitchFamily="18" charset="0"/>
                <a:ea typeface="Calibri" pitchFamily="34" charset="0"/>
                <a:cs typeface="Times New Roman" pitchFamily="18" charset="0"/>
              </a:rPr>
              <a:t>Letter naming learning is considered central and typical of the process of becoming a reader </a:t>
            </a:r>
            <a:r>
              <a:rPr lang="en-CA" dirty="0" smtClean="0">
                <a:solidFill>
                  <a:srgbClr val="000000"/>
                </a:solidFill>
                <a:latin typeface="Times New Roman" pitchFamily="18" charset="0"/>
                <a:ea typeface="Calibri" pitchFamily="34" charset="0"/>
                <a:cs typeface="Times New Roman" pitchFamily="18" charset="0"/>
              </a:rPr>
              <a:t>(</a:t>
            </a:r>
            <a:r>
              <a:rPr lang="en-CA" dirty="0" err="1" smtClean="0">
                <a:solidFill>
                  <a:srgbClr val="000000"/>
                </a:solidFill>
                <a:latin typeface="Times New Roman" pitchFamily="18" charset="0"/>
                <a:ea typeface="Calibri" pitchFamily="34" charset="0"/>
                <a:cs typeface="Times New Roman" pitchFamily="18" charset="0"/>
              </a:rPr>
              <a:t>Reutzel</a:t>
            </a:r>
            <a:r>
              <a:rPr lang="en-CA" dirty="0" smtClean="0">
                <a:solidFill>
                  <a:srgbClr val="000000"/>
                </a:solidFill>
                <a:latin typeface="Times New Roman" pitchFamily="18" charset="0"/>
                <a:ea typeface="Calibri" pitchFamily="34" charset="0"/>
                <a:cs typeface="Times New Roman" pitchFamily="18" charset="0"/>
              </a:rPr>
              <a:t> &amp; </a:t>
            </a:r>
            <a:r>
              <a:rPr lang="en-CA" dirty="0" err="1" smtClean="0">
                <a:solidFill>
                  <a:srgbClr val="000000"/>
                </a:solidFill>
                <a:latin typeface="Times New Roman" pitchFamily="18" charset="0"/>
                <a:ea typeface="Calibri" pitchFamily="34" charset="0"/>
                <a:cs typeface="Times New Roman" pitchFamily="18" charset="0"/>
              </a:rPr>
              <a:t>Cooter</a:t>
            </a:r>
            <a:r>
              <a:rPr lang="en-CA" dirty="0" smtClean="0">
                <a:solidFill>
                  <a:srgbClr val="000000"/>
                </a:solidFill>
                <a:latin typeface="Times New Roman" pitchFamily="18" charset="0"/>
                <a:ea typeface="Calibri" pitchFamily="34" charset="0"/>
                <a:cs typeface="Times New Roman" pitchFamily="18" charset="0"/>
              </a:rPr>
              <a:t>, 2011, </a:t>
            </a:r>
            <a:r>
              <a:rPr lang="en-CA" dirty="0" smtClean="0">
                <a:latin typeface="Times New Roman" pitchFamily="18" charset="0"/>
                <a:ea typeface="Calibri" pitchFamily="34" charset="0"/>
                <a:cs typeface="Times New Roman" pitchFamily="18" charset="0"/>
              </a:rPr>
              <a:t>p. 135).</a:t>
            </a:r>
            <a:endParaRPr lang="en-CA" sz="2000" dirty="0" smtClean="0">
              <a:latin typeface="Calibri" pitchFamily="34" charset="0"/>
              <a:ea typeface="Calibri" pitchFamily="34" charset="0"/>
              <a:cs typeface="Times New Roman" pitchFamily="18" charset="0"/>
            </a:endParaRPr>
          </a:p>
          <a:p>
            <a:pPr eaLnBrk="1" hangingPunct="1"/>
            <a:endParaRPr lang="en-CA" dirty="0" smtClean="0">
              <a:ea typeface="Calibri" pitchFamily="34" charset="0"/>
              <a:cs typeface="Times New Roman" pitchFamily="18" charset="0"/>
            </a:endParaRPr>
          </a:p>
          <a:p>
            <a:pPr eaLnBrk="1" hangingPunct="1"/>
            <a:endParaRPr lang="en-CA" dirty="0" smtClean="0">
              <a:solidFill>
                <a:srgbClr val="FF0000"/>
              </a:solidFill>
              <a:ea typeface="Calibri" pitchFamily="34" charset="0"/>
              <a:cs typeface="Times New Roman" pitchFamily="18" charset="0"/>
            </a:endParaRPr>
          </a:p>
          <a:p>
            <a:pPr eaLnBrk="1" hangingPunct="1"/>
            <a:endParaRPr lang="en-CA" dirty="0" smtClean="0">
              <a:solidFill>
                <a:srgbClr val="FF0000"/>
              </a:solidFill>
              <a:ea typeface="Calibri" pitchFamily="34"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fontAlgn="auto" hangingPunct="1">
              <a:spcAft>
                <a:spcPts val="0"/>
              </a:spcAft>
              <a:defRPr/>
            </a:pPr>
            <a:r>
              <a:rPr lang="en-CA" dirty="0" smtClean="0"/>
              <a:t>How to Teach an Adolescent ELL to Read</a:t>
            </a:r>
          </a:p>
        </p:txBody>
      </p:sp>
      <p:sp>
        <p:nvSpPr>
          <p:cNvPr id="9219" name="Content Placeholder 2"/>
          <p:cNvSpPr>
            <a:spLocks noGrp="1"/>
          </p:cNvSpPr>
          <p:nvPr>
            <p:ph sz="quarter" idx="1"/>
          </p:nvPr>
        </p:nvSpPr>
        <p:spPr>
          <a:xfrm>
            <a:off x="457200" y="1600200"/>
            <a:ext cx="7467600" cy="4873625"/>
          </a:xfrm>
        </p:spPr>
        <p:txBody>
          <a:bodyPr/>
          <a:lstStyle/>
          <a:p>
            <a:pPr eaLnBrk="1" hangingPunct="1">
              <a:lnSpc>
                <a:spcPct val="80000"/>
              </a:lnSpc>
              <a:buFont typeface="Arial" charset="0"/>
              <a:buNone/>
            </a:pPr>
            <a:r>
              <a:rPr lang="en-CA" sz="2500" dirty="0" smtClean="0"/>
              <a:t>1.Begin at the syllable level, for example, identify the two syllables in </a:t>
            </a:r>
            <a:r>
              <a:rPr lang="en-CA" sz="2500" i="1" dirty="0" smtClean="0"/>
              <a:t>rabbit</a:t>
            </a:r>
            <a:r>
              <a:rPr lang="en-CA" sz="2500" dirty="0"/>
              <a:t> </a:t>
            </a:r>
            <a:r>
              <a:rPr lang="en-CA" sz="2500" dirty="0" smtClean="0"/>
              <a:t>(Brown, 2001).</a:t>
            </a:r>
          </a:p>
          <a:p>
            <a:pPr eaLnBrk="1" hangingPunct="1">
              <a:lnSpc>
                <a:spcPct val="80000"/>
              </a:lnSpc>
              <a:buFont typeface="Arial" charset="0"/>
              <a:buNone/>
            </a:pPr>
            <a:r>
              <a:rPr lang="en-CA" sz="2500" dirty="0" smtClean="0"/>
              <a:t>2.Then rhymes and knowing sounds at the beginning of the word:  onset and rhymes, what the sound </a:t>
            </a:r>
            <a:r>
              <a:rPr lang="en-CA" sz="2500" dirty="0"/>
              <a:t>is that </a:t>
            </a:r>
            <a:r>
              <a:rPr lang="en-CA" sz="2500" dirty="0" smtClean="0"/>
              <a:t>starts off the word (onset) and the one at the end is the rhyme (Bell and Burnaby, 1984).</a:t>
            </a:r>
          </a:p>
          <a:p>
            <a:pPr eaLnBrk="1" hangingPunct="1">
              <a:lnSpc>
                <a:spcPct val="80000"/>
              </a:lnSpc>
              <a:buFont typeface="Arial" charset="0"/>
              <a:buNone/>
            </a:pPr>
            <a:r>
              <a:rPr lang="en-CA" sz="2500" dirty="0" smtClean="0"/>
              <a:t>3. Third level is phoneme, break </a:t>
            </a:r>
            <a:r>
              <a:rPr lang="en-CA" sz="2500" i="1" dirty="0" smtClean="0"/>
              <a:t>match</a:t>
            </a:r>
            <a:r>
              <a:rPr lang="en-CA" sz="2500" dirty="0" smtClean="0"/>
              <a:t> into </a:t>
            </a:r>
            <a:r>
              <a:rPr lang="en-CA" sz="2500" i="1" dirty="0" smtClean="0"/>
              <a:t>m- at-</a:t>
            </a:r>
            <a:r>
              <a:rPr lang="en-CA" sz="2500" i="1" dirty="0" err="1" smtClean="0"/>
              <a:t>ch</a:t>
            </a:r>
            <a:r>
              <a:rPr lang="en-CA" sz="2500" dirty="0" smtClean="0"/>
              <a:t> : phonological awareness scaffolds into reading skills (Jay &amp; Jay, 1998).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t>Where do you begin…</a:t>
            </a:r>
            <a:endParaRPr lang="en-CA" dirty="0"/>
          </a:p>
        </p:txBody>
      </p:sp>
      <p:sp>
        <p:nvSpPr>
          <p:cNvPr id="30723" name="Content Placeholder 2"/>
          <p:cNvSpPr>
            <a:spLocks noGrp="1"/>
          </p:cNvSpPr>
          <p:nvPr>
            <p:ph sz="quarter" idx="1"/>
          </p:nvPr>
        </p:nvSpPr>
        <p:spPr>
          <a:xfrm>
            <a:off x="457200" y="1600200"/>
            <a:ext cx="7467600" cy="4873625"/>
          </a:xfrm>
        </p:spPr>
        <p:txBody>
          <a:bodyPr/>
          <a:lstStyle/>
          <a:p>
            <a:pPr eaLnBrk="1" hangingPunct="1">
              <a:defRPr/>
            </a:pPr>
            <a:r>
              <a:rPr lang="en-CA" dirty="0" smtClean="0"/>
              <a:t>The English alphabet has 26 letters and 44 sounds which can be represented 350 different ways </a:t>
            </a:r>
            <a:r>
              <a:rPr lang="en-CA" dirty="0">
                <a:latin typeface="Times New Roman" pitchFamily="18" charset="0"/>
                <a:ea typeface="Calibri" pitchFamily="34" charset="0"/>
                <a:cs typeface="Times New Roman" pitchFamily="18" charset="0"/>
              </a:rPr>
              <a:t>(</a:t>
            </a:r>
            <a:r>
              <a:rPr lang="en-CA" dirty="0" err="1">
                <a:latin typeface="Times New Roman" pitchFamily="18" charset="0"/>
                <a:ea typeface="Calibri" pitchFamily="34" charset="0"/>
                <a:cs typeface="Times New Roman" pitchFamily="18" charset="0"/>
              </a:rPr>
              <a:t>Reutzel</a:t>
            </a:r>
            <a:r>
              <a:rPr lang="en-CA" dirty="0">
                <a:latin typeface="Times New Roman" pitchFamily="18" charset="0"/>
                <a:ea typeface="Calibri" pitchFamily="34" charset="0"/>
                <a:cs typeface="Times New Roman" pitchFamily="18" charset="0"/>
              </a:rPr>
              <a:t> &amp; </a:t>
            </a:r>
            <a:r>
              <a:rPr lang="en-CA" dirty="0" err="1">
                <a:latin typeface="Times New Roman" pitchFamily="18" charset="0"/>
                <a:ea typeface="Calibri" pitchFamily="34" charset="0"/>
                <a:cs typeface="Times New Roman" pitchFamily="18" charset="0"/>
              </a:rPr>
              <a:t>Cooter</a:t>
            </a:r>
            <a:r>
              <a:rPr lang="en-CA" dirty="0">
                <a:latin typeface="Times New Roman" pitchFamily="18" charset="0"/>
                <a:ea typeface="Calibri" pitchFamily="34" charset="0"/>
                <a:cs typeface="Times New Roman" pitchFamily="18" charset="0"/>
              </a:rPr>
              <a:t>, </a:t>
            </a:r>
            <a:r>
              <a:rPr lang="en-CA" dirty="0" smtClean="0">
                <a:latin typeface="Times New Roman" pitchFamily="18" charset="0"/>
                <a:ea typeface="Calibri" pitchFamily="34" charset="0"/>
                <a:cs typeface="Times New Roman" pitchFamily="18" charset="0"/>
              </a:rPr>
              <a:t>2011)</a:t>
            </a:r>
            <a:r>
              <a:rPr lang="en-CA" dirty="0" smtClean="0"/>
              <a:t>.</a:t>
            </a:r>
          </a:p>
          <a:p>
            <a:pPr eaLnBrk="1" hangingPunct="1">
              <a:defRPr/>
            </a:pPr>
            <a:endParaRPr lang="en-CA" dirty="0" smtClean="0"/>
          </a:p>
          <a:p>
            <a:pPr eaLnBrk="1" hangingPunct="1">
              <a:defRPr/>
            </a:pPr>
            <a:r>
              <a:rPr lang="en-CA" dirty="0" err="1" smtClean="0"/>
              <a:t>Ruetzel</a:t>
            </a:r>
            <a:r>
              <a:rPr lang="en-CA" dirty="0" smtClean="0"/>
              <a:t> and </a:t>
            </a:r>
            <a:r>
              <a:rPr lang="en-CA" dirty="0" err="1" smtClean="0"/>
              <a:t>Cooter</a:t>
            </a:r>
            <a:r>
              <a:rPr lang="en-CA" dirty="0" smtClean="0"/>
              <a:t> (2011) suggest beginning with rapid naming/identification and knowing the sounds they represent. </a:t>
            </a:r>
          </a:p>
          <a:p>
            <a:pPr eaLnBrk="1" hangingPunct="1">
              <a:defRPr/>
            </a:pPr>
            <a:endParaRPr lang="en-CA" dirty="0" smtClean="0"/>
          </a:p>
          <a:p>
            <a:pPr marL="0" indent="0" eaLnBrk="1" hangingPunct="1">
              <a:buFont typeface="Wingdings" pitchFamily="2" charset="2"/>
              <a:buNone/>
              <a:defRPr/>
            </a:pPr>
            <a:endParaRPr lang="en-CA" dirty="0" smtClean="0"/>
          </a:p>
        </p:txBody>
      </p:sp>
      <p:graphicFrame>
        <p:nvGraphicFramePr>
          <p:cNvPr id="4" name="Table 3"/>
          <p:cNvGraphicFramePr>
            <a:graphicFrameLocks noGrp="1"/>
          </p:cNvGraphicFramePr>
          <p:nvPr>
            <p:extLst>
              <p:ext uri="{D42A27DB-BD31-4B8C-83A1-F6EECF244321}">
                <p14:modId xmlns:p14="http://schemas.microsoft.com/office/powerpoint/2010/main" val="3619145720"/>
              </p:ext>
            </p:extLst>
          </p:nvPr>
        </p:nvGraphicFramePr>
        <p:xfrm>
          <a:off x="1187450" y="4581525"/>
          <a:ext cx="6096000" cy="1482724"/>
        </p:xfrm>
        <a:graphic>
          <a:graphicData uri="http://schemas.openxmlformats.org/drawingml/2006/table">
            <a:tbl>
              <a:tblPr firstRow="1" bandRow="1">
                <a:tableStyleId>{5C22544A-7EE6-4342-B048-85BDC9FD1C3A}</a:tableStyleId>
              </a:tblPr>
              <a:tblGrid>
                <a:gridCol w="2032000"/>
                <a:gridCol w="2032000"/>
                <a:gridCol w="2032000"/>
              </a:tblGrid>
              <a:tr h="370681">
                <a:tc>
                  <a:txBody>
                    <a:bodyPr/>
                    <a:lstStyle/>
                    <a:p>
                      <a:r>
                        <a:rPr lang="en-CA" sz="1800" dirty="0" smtClean="0"/>
                        <a:t>Sound</a:t>
                      </a:r>
                      <a:endParaRPr lang="en-CA" sz="1800" dirty="0"/>
                    </a:p>
                  </a:txBody>
                  <a:tcPr marT="45700" marB="45700"/>
                </a:tc>
                <a:tc>
                  <a:txBody>
                    <a:bodyPr/>
                    <a:lstStyle/>
                    <a:p>
                      <a:r>
                        <a:rPr lang="en-CA" sz="1800" dirty="0" smtClean="0"/>
                        <a:t>Spellings</a:t>
                      </a:r>
                      <a:endParaRPr lang="en-CA" sz="1800" dirty="0"/>
                    </a:p>
                  </a:txBody>
                  <a:tcPr marT="45700" marB="45700"/>
                </a:tc>
                <a:tc>
                  <a:txBody>
                    <a:bodyPr/>
                    <a:lstStyle/>
                    <a:p>
                      <a:r>
                        <a:rPr lang="en-CA" sz="1800" dirty="0" smtClean="0"/>
                        <a:t>Examples</a:t>
                      </a:r>
                      <a:endParaRPr lang="en-CA" sz="1800" dirty="0"/>
                    </a:p>
                  </a:txBody>
                  <a:tcPr marT="45700" marB="45700"/>
                </a:tc>
              </a:tr>
              <a:tr h="370681">
                <a:tc>
                  <a:txBody>
                    <a:bodyPr/>
                    <a:lstStyle/>
                    <a:p>
                      <a:r>
                        <a:rPr lang="en-CA" sz="1800" dirty="0" smtClean="0"/>
                        <a:t>b</a:t>
                      </a:r>
                      <a:endParaRPr lang="en-CA" sz="1800" dirty="0"/>
                    </a:p>
                  </a:txBody>
                  <a:tcPr marT="45700" marB="45700"/>
                </a:tc>
                <a:tc>
                  <a:txBody>
                    <a:bodyPr/>
                    <a:lstStyle/>
                    <a:p>
                      <a:r>
                        <a:rPr lang="en-CA" sz="1800" dirty="0" smtClean="0"/>
                        <a:t>b, bb</a:t>
                      </a:r>
                      <a:endParaRPr lang="en-CA" sz="1800" dirty="0"/>
                    </a:p>
                  </a:txBody>
                  <a:tcPr marT="45700" marB="45700"/>
                </a:tc>
                <a:tc>
                  <a:txBody>
                    <a:bodyPr/>
                    <a:lstStyle/>
                    <a:p>
                      <a:r>
                        <a:rPr lang="en-CA" sz="1800" dirty="0" smtClean="0"/>
                        <a:t>ball</a:t>
                      </a:r>
                      <a:endParaRPr lang="en-CA" sz="1800" dirty="0"/>
                    </a:p>
                  </a:txBody>
                  <a:tcPr marT="45700" marB="45700"/>
                </a:tc>
              </a:tr>
              <a:tr h="370681">
                <a:tc>
                  <a:txBody>
                    <a:bodyPr/>
                    <a:lstStyle/>
                    <a:p>
                      <a:r>
                        <a:rPr lang="en-CA" sz="1800" dirty="0" smtClean="0"/>
                        <a:t>d</a:t>
                      </a:r>
                      <a:endParaRPr lang="en-CA" sz="1800" dirty="0"/>
                    </a:p>
                  </a:txBody>
                  <a:tcPr marT="45700" marB="45700"/>
                </a:tc>
                <a:tc>
                  <a:txBody>
                    <a:bodyPr/>
                    <a:lstStyle/>
                    <a:p>
                      <a:r>
                        <a:rPr lang="en-CA" sz="1800" dirty="0" smtClean="0"/>
                        <a:t>d, </a:t>
                      </a:r>
                      <a:r>
                        <a:rPr lang="en-CA" sz="1800" dirty="0" err="1" smtClean="0"/>
                        <a:t>dd</a:t>
                      </a:r>
                      <a:r>
                        <a:rPr lang="en-CA" sz="1800" dirty="0" smtClean="0"/>
                        <a:t>, </a:t>
                      </a:r>
                      <a:r>
                        <a:rPr lang="en-CA" sz="1800" dirty="0" err="1" smtClean="0"/>
                        <a:t>ed</a:t>
                      </a:r>
                      <a:endParaRPr lang="en-CA" sz="1800" dirty="0"/>
                    </a:p>
                  </a:txBody>
                  <a:tcPr marT="45700" marB="45700"/>
                </a:tc>
                <a:tc>
                  <a:txBody>
                    <a:bodyPr/>
                    <a:lstStyle/>
                    <a:p>
                      <a:r>
                        <a:rPr lang="en-CA" sz="1800" dirty="0" smtClean="0"/>
                        <a:t>dot</a:t>
                      </a:r>
                      <a:endParaRPr lang="en-CA" sz="1800" dirty="0"/>
                    </a:p>
                  </a:txBody>
                  <a:tcPr marT="45700" marB="45700"/>
                </a:tc>
              </a:tr>
              <a:tr h="370681">
                <a:tc>
                  <a:txBody>
                    <a:bodyPr/>
                    <a:lstStyle/>
                    <a:p>
                      <a:r>
                        <a:rPr lang="en-CA" sz="1800" dirty="0" smtClean="0"/>
                        <a:t>f</a:t>
                      </a:r>
                      <a:endParaRPr lang="en-CA" sz="1800" dirty="0"/>
                    </a:p>
                  </a:txBody>
                  <a:tcPr marT="45700" marB="45700"/>
                </a:tc>
                <a:tc>
                  <a:txBody>
                    <a:bodyPr/>
                    <a:lstStyle/>
                    <a:p>
                      <a:r>
                        <a:rPr lang="en-CA" sz="1800" dirty="0" smtClean="0"/>
                        <a:t>f, </a:t>
                      </a:r>
                      <a:r>
                        <a:rPr lang="en-CA" sz="1800" dirty="0" err="1" smtClean="0"/>
                        <a:t>ff</a:t>
                      </a:r>
                      <a:r>
                        <a:rPr lang="en-CA" sz="1800" dirty="0" smtClean="0"/>
                        <a:t>, </a:t>
                      </a:r>
                      <a:r>
                        <a:rPr lang="en-CA" sz="1800" dirty="0" err="1" smtClean="0"/>
                        <a:t>ph</a:t>
                      </a:r>
                      <a:r>
                        <a:rPr lang="en-CA" sz="1800" dirty="0" smtClean="0"/>
                        <a:t>, lf</a:t>
                      </a:r>
                      <a:endParaRPr lang="en-CA" sz="1800" dirty="0"/>
                    </a:p>
                  </a:txBody>
                  <a:tcPr marT="45700" marB="45700"/>
                </a:tc>
                <a:tc>
                  <a:txBody>
                    <a:bodyPr/>
                    <a:lstStyle/>
                    <a:p>
                      <a:r>
                        <a:rPr lang="en-CA" sz="1800" dirty="0" err="1" smtClean="0"/>
                        <a:t>fn</a:t>
                      </a:r>
                      <a:endParaRPr lang="en-CA" sz="1800" dirty="0"/>
                    </a:p>
                  </a:txBody>
                  <a:tcPr marT="45700" marB="4570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Activities</a:t>
            </a:r>
            <a:endParaRPr lang="en-CA" dirty="0"/>
          </a:p>
        </p:txBody>
      </p:sp>
      <p:sp>
        <p:nvSpPr>
          <p:cNvPr id="3" name="Content Placeholder 2"/>
          <p:cNvSpPr>
            <a:spLocks noGrp="1"/>
          </p:cNvSpPr>
          <p:nvPr>
            <p:ph sz="quarter" idx="1"/>
          </p:nvPr>
        </p:nvSpPr>
        <p:spPr>
          <a:xfrm>
            <a:off x="457200" y="1600200"/>
            <a:ext cx="7467600" cy="4873625"/>
          </a:xfrm>
        </p:spPr>
        <p:txBody>
          <a:bodyPr/>
          <a:lstStyle/>
          <a:p>
            <a:pPr>
              <a:defRPr/>
            </a:pPr>
            <a:r>
              <a:rPr lang="en-CA" dirty="0" smtClean="0"/>
              <a:t>Songs and poems that stress sounds. </a:t>
            </a:r>
          </a:p>
          <a:p>
            <a:pPr marL="0" indent="0">
              <a:buFont typeface="Wingdings" pitchFamily="2" charset="2"/>
              <a:buNone/>
              <a:defRPr/>
            </a:pPr>
            <a:r>
              <a:rPr lang="en-CA" dirty="0" smtClean="0"/>
              <a:t>	</a:t>
            </a:r>
            <a:r>
              <a:rPr lang="en-CA" i="1" dirty="0" smtClean="0"/>
              <a:t>Peas Porridge Hot</a:t>
            </a:r>
          </a:p>
          <a:p>
            <a:pPr lvl="1">
              <a:defRPr/>
            </a:pPr>
            <a:r>
              <a:rPr lang="en-CA" dirty="0" smtClean="0"/>
              <a:t>One way of implementing phonological awareness without the student feeling isolated or on the spot is through music class. </a:t>
            </a:r>
            <a:endParaRPr lang="en-CA" dirty="0"/>
          </a:p>
          <a:p>
            <a:pPr>
              <a:defRPr/>
            </a:pPr>
            <a:r>
              <a:rPr lang="en-CA" dirty="0" smtClean="0"/>
              <a:t>Word detectives</a:t>
            </a:r>
          </a:p>
          <a:p>
            <a:pPr lvl="1">
              <a:defRPr/>
            </a:pPr>
            <a:r>
              <a:rPr lang="en-CA" dirty="0" smtClean="0"/>
              <a:t>Students find words beginning with the target letter.</a:t>
            </a:r>
          </a:p>
          <a:p>
            <a:pPr lvl="1">
              <a:defRPr/>
            </a:pPr>
            <a:endParaRPr lang="en-CA" dirty="0" smtClean="0"/>
          </a:p>
          <a:p>
            <a:pPr>
              <a:defRPr/>
            </a:pPr>
            <a:r>
              <a:rPr lang="en-CA" dirty="0" smtClean="0"/>
              <a:t>Flash cards </a:t>
            </a:r>
          </a:p>
          <a:p>
            <a:pPr lvl="1">
              <a:defRPr/>
            </a:pPr>
            <a:r>
              <a:rPr lang="en-CA" dirty="0" smtClean="0"/>
              <a:t>Beginning sounds match with the picture.</a:t>
            </a:r>
            <a:endParaRPr lang="en-CA" dirty="0"/>
          </a:p>
        </p:txBody>
      </p:sp>
      <p:sp>
        <p:nvSpPr>
          <p:cNvPr id="4" name="TextBox 3"/>
          <p:cNvSpPr txBox="1"/>
          <p:nvPr/>
        </p:nvSpPr>
        <p:spPr>
          <a:xfrm>
            <a:off x="1043608" y="5733256"/>
            <a:ext cx="6408712" cy="400110"/>
          </a:xfrm>
          <a:prstGeom prst="rect">
            <a:avLst/>
          </a:prstGeom>
          <a:noFill/>
        </p:spPr>
        <p:txBody>
          <a:bodyPr wrap="square" rtlCol="0">
            <a:spAutoFit/>
          </a:bodyPr>
          <a:lstStyle/>
          <a:p>
            <a:r>
              <a:rPr lang="en-CA" sz="2000" dirty="0" smtClean="0">
                <a:latin typeface="+mj-lt"/>
              </a:rPr>
              <a:t>(</a:t>
            </a:r>
            <a:r>
              <a:rPr lang="en-CA" sz="2000" dirty="0" err="1" smtClean="0">
                <a:latin typeface="+mj-lt"/>
              </a:rPr>
              <a:t>Reutzel</a:t>
            </a:r>
            <a:r>
              <a:rPr lang="en-CA" sz="2000" dirty="0" smtClean="0"/>
              <a:t> &amp; </a:t>
            </a:r>
            <a:r>
              <a:rPr lang="en-CA" sz="2000" dirty="0" err="1" smtClean="0"/>
              <a:t>Cooter</a:t>
            </a:r>
            <a:r>
              <a:rPr lang="en-CA" sz="2000" dirty="0" smtClean="0"/>
              <a:t>, 2011)</a:t>
            </a:r>
            <a:endParaRPr lang="en-CA"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t>Helping students begin to decode</a:t>
            </a:r>
            <a:endParaRPr lang="en-CA" dirty="0"/>
          </a:p>
        </p:txBody>
      </p:sp>
      <p:sp>
        <p:nvSpPr>
          <p:cNvPr id="3" name="Content Placeholder 2"/>
          <p:cNvSpPr>
            <a:spLocks noGrp="1"/>
          </p:cNvSpPr>
          <p:nvPr>
            <p:ph sz="quarter" idx="1"/>
          </p:nvPr>
        </p:nvSpPr>
        <p:spPr>
          <a:xfrm>
            <a:off x="457200" y="1600200"/>
            <a:ext cx="7467600" cy="4873625"/>
          </a:xfrm>
        </p:spPr>
        <p:txBody>
          <a:bodyPr/>
          <a:lstStyle/>
          <a:p>
            <a:pPr eaLnBrk="1" hangingPunct="1">
              <a:defRPr/>
            </a:pPr>
            <a:r>
              <a:rPr lang="en-CA" dirty="0" smtClean="0"/>
              <a:t>Onset and Rime (</a:t>
            </a:r>
            <a:r>
              <a:rPr lang="en-CA" dirty="0" err="1" smtClean="0"/>
              <a:t>Ruetzel</a:t>
            </a:r>
            <a:r>
              <a:rPr lang="en-CA" dirty="0" smtClean="0"/>
              <a:t> &amp; </a:t>
            </a:r>
            <a:r>
              <a:rPr lang="en-CA" dirty="0" err="1" smtClean="0"/>
              <a:t>Cooter</a:t>
            </a:r>
            <a:r>
              <a:rPr lang="en-CA" dirty="0" smtClean="0"/>
              <a:t>, 2011, p. 167)</a:t>
            </a:r>
          </a:p>
          <a:p>
            <a:pPr lvl="1" eaLnBrk="1" hangingPunct="1">
              <a:defRPr/>
            </a:pPr>
            <a:r>
              <a:rPr lang="en-CA" dirty="0" smtClean="0"/>
              <a:t>The vowel at the beginning of the syllable and the rest of the letters that follow is a </a:t>
            </a:r>
            <a:r>
              <a:rPr lang="en-CA" b="1" dirty="0" smtClean="0">
                <a:solidFill>
                  <a:schemeClr val="accent3">
                    <a:lumMod val="75000"/>
                  </a:schemeClr>
                </a:solidFill>
              </a:rPr>
              <a:t>rhyme</a:t>
            </a:r>
          </a:p>
          <a:p>
            <a:pPr lvl="1" eaLnBrk="1" hangingPunct="1">
              <a:defRPr/>
            </a:pPr>
            <a:r>
              <a:rPr lang="en-CA" dirty="0" smtClean="0"/>
              <a:t>The letters that are before the vowel is the </a:t>
            </a:r>
            <a:r>
              <a:rPr lang="en-CA" b="1" dirty="0" smtClean="0">
                <a:solidFill>
                  <a:srgbClr val="0070C0"/>
                </a:solidFill>
              </a:rPr>
              <a:t>onset</a:t>
            </a:r>
          </a:p>
          <a:p>
            <a:pPr lvl="1" eaLnBrk="1" hangingPunct="1">
              <a:defRPr/>
            </a:pPr>
            <a:endParaRPr lang="en-CA" dirty="0"/>
          </a:p>
          <a:p>
            <a:pPr marL="731520" lvl="2" indent="0" eaLnBrk="1" hangingPunct="1">
              <a:buFont typeface="Wingdings" pitchFamily="2" charset="2"/>
              <a:buNone/>
              <a:defRPr/>
            </a:pPr>
            <a:r>
              <a:rPr lang="en-CA" dirty="0" smtClean="0"/>
              <a:t>		</a:t>
            </a:r>
            <a:r>
              <a:rPr lang="en-CA" sz="2800" b="1" dirty="0" smtClean="0">
                <a:solidFill>
                  <a:srgbClr val="0070C0"/>
                </a:solidFill>
              </a:rPr>
              <a:t>t</a:t>
            </a:r>
            <a:r>
              <a:rPr lang="en-CA" sz="2800" b="1" dirty="0" smtClean="0"/>
              <a:t> – </a:t>
            </a:r>
            <a:r>
              <a:rPr lang="en-CA" sz="2800" b="1" dirty="0" err="1" smtClean="0">
                <a:solidFill>
                  <a:schemeClr val="accent3">
                    <a:lumMod val="75000"/>
                  </a:schemeClr>
                </a:solidFill>
              </a:rPr>
              <a:t>ack</a:t>
            </a:r>
            <a:endParaRPr lang="en-CA" sz="2800" b="1" dirty="0" smtClean="0">
              <a:solidFill>
                <a:schemeClr val="accent3">
                  <a:lumMod val="75000"/>
                </a:schemeClr>
              </a:solidFill>
            </a:endParaRPr>
          </a:p>
          <a:p>
            <a:pPr marL="731520" lvl="2" indent="0" eaLnBrk="1" hangingPunct="1">
              <a:buFont typeface="Wingdings" pitchFamily="2" charset="2"/>
              <a:buNone/>
              <a:defRPr/>
            </a:pPr>
            <a:r>
              <a:rPr lang="en-CA" sz="2800" b="1" dirty="0"/>
              <a:t>	</a:t>
            </a:r>
            <a:r>
              <a:rPr lang="en-CA" sz="2800" b="1" dirty="0" smtClean="0"/>
              <a:t>	</a:t>
            </a:r>
            <a:r>
              <a:rPr lang="en-CA" sz="2800" b="1" dirty="0" err="1" smtClean="0">
                <a:solidFill>
                  <a:srgbClr val="0070C0"/>
                </a:solidFill>
              </a:rPr>
              <a:t>sn</a:t>
            </a:r>
            <a:r>
              <a:rPr lang="en-CA" sz="2800" b="1" dirty="0" smtClean="0"/>
              <a:t> – </a:t>
            </a:r>
            <a:r>
              <a:rPr lang="en-CA" sz="2800" b="1" dirty="0" err="1" smtClean="0">
                <a:solidFill>
                  <a:schemeClr val="accent3">
                    <a:lumMod val="75000"/>
                  </a:schemeClr>
                </a:solidFill>
              </a:rPr>
              <a:t>ow</a:t>
            </a:r>
            <a:endParaRPr lang="en-CA" sz="2800" b="1" dirty="0" smtClean="0">
              <a:solidFill>
                <a:schemeClr val="accent3">
                  <a:lumMod val="75000"/>
                </a:schemeClr>
              </a:solidFill>
            </a:endParaRPr>
          </a:p>
          <a:p>
            <a:pPr marL="731520" lvl="2" indent="0" eaLnBrk="1" hangingPunct="1">
              <a:buFont typeface="Wingdings" pitchFamily="2" charset="2"/>
              <a:buNone/>
              <a:defRPr/>
            </a:pPr>
            <a:r>
              <a:rPr lang="en-CA" sz="2800" b="1" dirty="0"/>
              <a:t>	</a:t>
            </a:r>
            <a:r>
              <a:rPr lang="en-CA" sz="2800" b="1" dirty="0" smtClean="0"/>
              <a:t>	</a:t>
            </a:r>
            <a:r>
              <a:rPr lang="en-CA" sz="2800" b="1" dirty="0" err="1" smtClean="0">
                <a:solidFill>
                  <a:srgbClr val="0070C0"/>
                </a:solidFill>
              </a:rPr>
              <a:t>tr</a:t>
            </a:r>
            <a:r>
              <a:rPr lang="en-CA" sz="2800" b="1" dirty="0" smtClean="0">
                <a:solidFill>
                  <a:srgbClr val="0070C0"/>
                </a:solidFill>
              </a:rPr>
              <a:t> </a:t>
            </a:r>
            <a:r>
              <a:rPr lang="en-CA" sz="2800" b="1" dirty="0" smtClean="0"/>
              <a:t>– </a:t>
            </a:r>
            <a:r>
              <a:rPr lang="en-CA" sz="2800" b="1" dirty="0" err="1" smtClean="0">
                <a:solidFill>
                  <a:schemeClr val="accent3">
                    <a:lumMod val="75000"/>
                  </a:schemeClr>
                </a:solidFill>
              </a:rPr>
              <a:t>ack</a:t>
            </a:r>
            <a:r>
              <a:rPr lang="en-CA" sz="2800" b="1" dirty="0" smtClean="0">
                <a:solidFill>
                  <a:schemeClr val="accent3">
                    <a:lumMod val="75000"/>
                  </a:schemeClr>
                </a:solidFill>
              </a:rPr>
              <a:t> </a:t>
            </a:r>
            <a:r>
              <a:rPr lang="en-CA" sz="2800" b="1" dirty="0" smtClean="0"/>
              <a:t> </a:t>
            </a:r>
          </a:p>
          <a:p>
            <a:pPr lvl="2" eaLnBrk="1" hangingPunct="1">
              <a:defRPr/>
            </a:pPr>
            <a:r>
              <a:rPr lang="en-CA" sz="2000" dirty="0" smtClean="0"/>
              <a:t>Rhymes should be taught first, and when combined with  various onsets, will produce around 500 primary level words.</a:t>
            </a:r>
            <a:endParaRPr lang="en-CA"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a:t>Helping students begin to decode</a:t>
            </a:r>
          </a:p>
        </p:txBody>
      </p:sp>
      <p:sp>
        <p:nvSpPr>
          <p:cNvPr id="3" name="Content Placeholder 2"/>
          <p:cNvSpPr>
            <a:spLocks noGrp="1"/>
          </p:cNvSpPr>
          <p:nvPr>
            <p:ph sz="quarter" idx="1"/>
          </p:nvPr>
        </p:nvSpPr>
        <p:spPr>
          <a:xfrm>
            <a:off x="457200" y="1600200"/>
            <a:ext cx="7467600" cy="4873625"/>
          </a:xfrm>
        </p:spPr>
        <p:txBody>
          <a:bodyPr/>
          <a:lstStyle/>
          <a:p>
            <a:pPr eaLnBrk="1" hangingPunct="1">
              <a:defRPr/>
            </a:pPr>
            <a:r>
              <a:rPr lang="en-CA" dirty="0" smtClean="0"/>
              <a:t>Body and coda, or chunking </a:t>
            </a:r>
            <a:r>
              <a:rPr lang="en-CA" dirty="0"/>
              <a:t>(</a:t>
            </a:r>
            <a:r>
              <a:rPr lang="en-CA" dirty="0" err="1"/>
              <a:t>Ruetzel</a:t>
            </a:r>
            <a:r>
              <a:rPr lang="en-CA" dirty="0"/>
              <a:t> &amp; </a:t>
            </a:r>
            <a:r>
              <a:rPr lang="en-CA" dirty="0" err="1"/>
              <a:t>Cooter</a:t>
            </a:r>
            <a:r>
              <a:rPr lang="en-CA" dirty="0"/>
              <a:t>, </a:t>
            </a:r>
            <a:r>
              <a:rPr lang="en-CA" dirty="0" smtClean="0"/>
              <a:t>2011, p</a:t>
            </a:r>
            <a:r>
              <a:rPr lang="en-CA" dirty="0"/>
              <a:t>. 167</a:t>
            </a:r>
            <a:r>
              <a:rPr lang="en-CA" dirty="0" smtClean="0"/>
              <a:t>).</a:t>
            </a:r>
          </a:p>
          <a:p>
            <a:pPr eaLnBrk="1" hangingPunct="1">
              <a:defRPr/>
            </a:pPr>
            <a:endParaRPr lang="en-CA" dirty="0" smtClean="0"/>
          </a:p>
          <a:p>
            <a:pPr lvl="1" eaLnBrk="1" hangingPunct="1">
              <a:defRPr/>
            </a:pPr>
            <a:r>
              <a:rPr lang="en-CA" b="1" dirty="0" smtClean="0">
                <a:solidFill>
                  <a:srgbClr val="0070C0"/>
                </a:solidFill>
              </a:rPr>
              <a:t>Body</a:t>
            </a:r>
            <a:r>
              <a:rPr lang="en-CA" dirty="0" smtClean="0"/>
              <a:t> is the onset and the vowel after the onset</a:t>
            </a:r>
          </a:p>
          <a:p>
            <a:pPr lvl="1" eaLnBrk="1" hangingPunct="1">
              <a:defRPr/>
            </a:pPr>
            <a:r>
              <a:rPr lang="en-CA" b="1" dirty="0" smtClean="0">
                <a:solidFill>
                  <a:srgbClr val="FF0000"/>
                </a:solidFill>
              </a:rPr>
              <a:t>Coda</a:t>
            </a:r>
            <a:r>
              <a:rPr lang="en-CA" dirty="0" smtClean="0">
                <a:solidFill>
                  <a:srgbClr val="FF0000"/>
                </a:solidFill>
              </a:rPr>
              <a:t> </a:t>
            </a:r>
            <a:r>
              <a:rPr lang="en-CA" dirty="0" smtClean="0"/>
              <a:t>is everything fallowing the vowel</a:t>
            </a:r>
          </a:p>
          <a:p>
            <a:pPr marL="365760" lvl="1" indent="0" eaLnBrk="1" hangingPunct="1">
              <a:buFont typeface="Wingdings 2" pitchFamily="18" charset="2"/>
              <a:buNone/>
              <a:defRPr/>
            </a:pPr>
            <a:r>
              <a:rPr lang="en-CA" dirty="0" smtClean="0"/>
              <a:t>		</a:t>
            </a:r>
            <a:r>
              <a:rPr lang="en-CA" b="1" dirty="0" err="1" smtClean="0">
                <a:solidFill>
                  <a:srgbClr val="0070C0"/>
                </a:solidFill>
              </a:rPr>
              <a:t>Strea</a:t>
            </a:r>
            <a:r>
              <a:rPr lang="en-CA" b="1" dirty="0" err="1" smtClean="0"/>
              <a:t>-</a:t>
            </a:r>
            <a:r>
              <a:rPr lang="en-CA" b="1" dirty="0" err="1" smtClean="0">
                <a:solidFill>
                  <a:srgbClr val="FF0000"/>
                </a:solidFill>
              </a:rPr>
              <a:t>ming</a:t>
            </a:r>
            <a:r>
              <a:rPr lang="en-CA" b="1" dirty="0" smtClean="0"/>
              <a:t> </a:t>
            </a:r>
          </a:p>
          <a:p>
            <a:pPr marL="365760" lvl="1" indent="0" eaLnBrk="1" hangingPunct="1">
              <a:buFont typeface="Wingdings 2" pitchFamily="18" charset="2"/>
              <a:buNone/>
              <a:defRPr/>
            </a:pPr>
            <a:endParaRPr lang="en-CA" b="1" dirty="0"/>
          </a:p>
          <a:p>
            <a:pPr lvl="1" eaLnBrk="1" hangingPunct="1">
              <a:defRPr/>
            </a:pPr>
            <a:r>
              <a:rPr lang="en-CA" dirty="0" smtClean="0"/>
              <a:t>Recent studies show it may be more effective than onsets and rhymes.</a:t>
            </a:r>
          </a:p>
          <a:p>
            <a:pPr lvl="2" eaLnBrk="1" hangingPunct="1">
              <a:defRPr/>
            </a:pPr>
            <a:r>
              <a:rPr lang="en-CA" dirty="0" smtClean="0"/>
              <a:t>Would anyone know why it is more effective?</a:t>
            </a:r>
            <a:endParaRPr lang="en-C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CA" dirty="0" smtClean="0"/>
              <a:t>Approaches to teaching English</a:t>
            </a:r>
            <a:endParaRPr lang="en-CA" dirty="0"/>
          </a:p>
        </p:txBody>
      </p:sp>
      <p:sp>
        <p:nvSpPr>
          <p:cNvPr id="26627" name="Content Placeholder 4"/>
          <p:cNvSpPr>
            <a:spLocks noGrp="1"/>
          </p:cNvSpPr>
          <p:nvPr>
            <p:ph sz="quarter" idx="1"/>
          </p:nvPr>
        </p:nvSpPr>
        <p:spPr>
          <a:xfrm>
            <a:off x="457200" y="1600200"/>
            <a:ext cx="7467600" cy="4873625"/>
          </a:xfrm>
        </p:spPr>
        <p:txBody>
          <a:bodyPr/>
          <a:lstStyle/>
          <a:p>
            <a:pPr eaLnBrk="1" hangingPunct="1">
              <a:defRPr/>
            </a:pPr>
            <a:r>
              <a:rPr lang="en-CA" dirty="0" smtClean="0"/>
              <a:t>Phonological</a:t>
            </a:r>
          </a:p>
          <a:p>
            <a:pPr lvl="1" eaLnBrk="1" hangingPunct="1">
              <a:defRPr/>
            </a:pPr>
            <a:r>
              <a:rPr lang="en-CA" dirty="0" smtClean="0"/>
              <a:t>Individual sounds</a:t>
            </a:r>
          </a:p>
          <a:p>
            <a:pPr lvl="1" eaLnBrk="1" hangingPunct="1">
              <a:defRPr/>
            </a:pPr>
            <a:r>
              <a:rPr lang="en-CA" dirty="0" smtClean="0"/>
              <a:t>Looks at the parts of the word and then the word</a:t>
            </a:r>
          </a:p>
          <a:p>
            <a:pPr lvl="1" eaLnBrk="1" hangingPunct="1">
              <a:defRPr/>
            </a:pPr>
            <a:r>
              <a:rPr lang="en-CA" dirty="0" smtClean="0"/>
              <a:t>Bottom-up approach</a:t>
            </a:r>
          </a:p>
          <a:p>
            <a:pPr lvl="1" eaLnBrk="1" hangingPunct="1">
              <a:defRPr/>
            </a:pPr>
            <a:endParaRPr lang="en-CA" dirty="0" smtClean="0"/>
          </a:p>
          <a:p>
            <a:pPr eaLnBrk="1" hangingPunct="1">
              <a:defRPr/>
            </a:pPr>
            <a:r>
              <a:rPr lang="en-CA" dirty="0" smtClean="0"/>
              <a:t>Whole language</a:t>
            </a:r>
          </a:p>
          <a:p>
            <a:pPr lvl="1" eaLnBrk="1" hangingPunct="1">
              <a:defRPr/>
            </a:pPr>
            <a:r>
              <a:rPr lang="en-CA" dirty="0" smtClean="0"/>
              <a:t>Looks at the whole word</a:t>
            </a:r>
          </a:p>
          <a:p>
            <a:pPr lvl="1" eaLnBrk="1" hangingPunct="1">
              <a:defRPr/>
            </a:pPr>
            <a:r>
              <a:rPr lang="en-CA" dirty="0" smtClean="0"/>
              <a:t>Usually stresses memorization </a:t>
            </a:r>
          </a:p>
          <a:p>
            <a:pPr lvl="1" eaLnBrk="1" hangingPunct="1">
              <a:defRPr/>
            </a:pPr>
            <a:r>
              <a:rPr lang="en-CA" dirty="0" smtClean="0"/>
              <a:t>Top-down approach</a:t>
            </a:r>
          </a:p>
          <a:p>
            <a:pPr marL="0" indent="0" eaLnBrk="1" hangingPunct="1">
              <a:buFont typeface="Wingdings" pitchFamily="2" charset="2"/>
              <a:buNone/>
              <a:defRPr/>
            </a:pPr>
            <a:endParaRPr lang="en-CA" dirty="0" smtClean="0"/>
          </a:p>
          <a:p>
            <a:pPr eaLnBrk="1" hangingPunct="1">
              <a:defRPr/>
            </a:pPr>
            <a:r>
              <a:rPr lang="en-CA" dirty="0" smtClean="0"/>
              <a:t>Combination of both are used.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t>Response to Intervention (</a:t>
            </a:r>
            <a:r>
              <a:rPr lang="en-CA" dirty="0" err="1" smtClean="0"/>
              <a:t>RtI</a:t>
            </a:r>
            <a:r>
              <a:rPr lang="en-CA" dirty="0" smtClean="0"/>
              <a:t>) </a:t>
            </a:r>
            <a:br>
              <a:rPr lang="en-CA" dirty="0" smtClean="0"/>
            </a:br>
            <a:endParaRPr lang="en-CA" dirty="0"/>
          </a:p>
        </p:txBody>
      </p:sp>
      <p:sp>
        <p:nvSpPr>
          <p:cNvPr id="32771" name="Content Placeholder 2"/>
          <p:cNvSpPr>
            <a:spLocks noGrp="1"/>
          </p:cNvSpPr>
          <p:nvPr>
            <p:ph sz="quarter" idx="1"/>
          </p:nvPr>
        </p:nvSpPr>
        <p:spPr>
          <a:xfrm>
            <a:off x="457200" y="1600200"/>
            <a:ext cx="7467600" cy="4873625"/>
          </a:xfrm>
        </p:spPr>
        <p:txBody>
          <a:bodyPr/>
          <a:lstStyle/>
          <a:p>
            <a:pPr eaLnBrk="1" hangingPunct="1"/>
            <a:r>
              <a:rPr lang="en-CA" dirty="0" smtClean="0"/>
              <a:t>Three-Tiered Instruction</a:t>
            </a:r>
          </a:p>
          <a:p>
            <a:pPr lvl="1" eaLnBrk="1" hangingPunct="1"/>
            <a:r>
              <a:rPr lang="en-CA" dirty="0" smtClean="0"/>
              <a:t>Begin with the Core Classroom Instruction</a:t>
            </a:r>
          </a:p>
          <a:p>
            <a:pPr lvl="1" eaLnBrk="1" hangingPunct="1"/>
            <a:r>
              <a:rPr lang="en-CA" dirty="0" smtClean="0"/>
              <a:t>Supplemental Intervention</a:t>
            </a:r>
          </a:p>
          <a:p>
            <a:pPr lvl="2" eaLnBrk="1" hangingPunct="1"/>
            <a:r>
              <a:rPr lang="en-CA" dirty="0" smtClean="0"/>
              <a:t>Working in small groups using the push in or pull out method.</a:t>
            </a:r>
          </a:p>
          <a:p>
            <a:pPr lvl="2" eaLnBrk="1" hangingPunct="1"/>
            <a:r>
              <a:rPr lang="en-CA" dirty="0" smtClean="0"/>
              <a:t>Works on areas in which the student needs help.</a:t>
            </a:r>
          </a:p>
          <a:p>
            <a:pPr lvl="1" eaLnBrk="1" hangingPunct="1"/>
            <a:r>
              <a:rPr lang="en-CA" dirty="0" smtClean="0"/>
              <a:t>Intensive Intervention</a:t>
            </a:r>
          </a:p>
          <a:p>
            <a:pPr lvl="2" eaLnBrk="1" hangingPunct="1"/>
            <a:r>
              <a:rPr lang="en-CA" dirty="0" smtClean="0"/>
              <a:t>Small groups or individual</a:t>
            </a:r>
          </a:p>
          <a:p>
            <a:pPr lvl="2" eaLnBrk="1" hangingPunct="1"/>
            <a:r>
              <a:rPr lang="en-CA" dirty="0" smtClean="0"/>
              <a:t>Still inclusive but with more pullout time.</a:t>
            </a:r>
          </a:p>
          <a:p>
            <a:pPr lvl="2" eaLnBrk="1" hangingPunct="1"/>
            <a:r>
              <a:rPr lang="en-CA" dirty="0" smtClean="0"/>
              <a:t>Intensive and individualized approach helps the student.			(</a:t>
            </a:r>
            <a:r>
              <a:rPr lang="en-CA" dirty="0" err="1" smtClean="0"/>
              <a:t>Reutzal</a:t>
            </a:r>
            <a:r>
              <a:rPr lang="en-CA" dirty="0" smtClean="0"/>
              <a:t>&amp; </a:t>
            </a:r>
            <a:r>
              <a:rPr lang="en-CA" dirty="0" err="1" smtClean="0"/>
              <a:t>Cooter</a:t>
            </a:r>
            <a:r>
              <a:rPr lang="en-CA" dirty="0" smtClean="0"/>
              <a:t>, 2011, p. 47)</a:t>
            </a:r>
          </a:p>
          <a:p>
            <a:pPr eaLnBrk="1" hangingPunct="1"/>
            <a:endParaRPr lang="en-CA"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a:t>Strategies for Teachers </a:t>
            </a:r>
            <a:br>
              <a:rPr lang="en-CA" dirty="0"/>
            </a:br>
            <a:endParaRPr lang="en-CA" dirty="0"/>
          </a:p>
        </p:txBody>
      </p:sp>
      <p:sp>
        <p:nvSpPr>
          <p:cNvPr id="3" name="Content Placeholder 2"/>
          <p:cNvSpPr>
            <a:spLocks noGrp="1"/>
          </p:cNvSpPr>
          <p:nvPr>
            <p:ph sz="quarter" idx="1"/>
          </p:nvPr>
        </p:nvSpPr>
        <p:spPr>
          <a:xfrm>
            <a:off x="468313" y="1196975"/>
            <a:ext cx="7467600" cy="4873625"/>
          </a:xfrm>
        </p:spPr>
        <p:txBody>
          <a:bodyPr>
            <a:normAutofit fontScale="85000" lnSpcReduction="20000"/>
          </a:bodyPr>
          <a:lstStyle/>
          <a:p>
            <a:pPr eaLnBrk="1" hangingPunct="1">
              <a:defRPr/>
            </a:pPr>
            <a:r>
              <a:rPr lang="en-CA" dirty="0" smtClean="0"/>
              <a:t>Know </a:t>
            </a:r>
            <a:r>
              <a:rPr lang="en-CA" dirty="0"/>
              <a:t>where you student is </a:t>
            </a:r>
            <a:r>
              <a:rPr lang="en-CA" dirty="0" smtClean="0"/>
              <a:t>at</a:t>
            </a:r>
            <a:r>
              <a:rPr lang="en-CA" dirty="0"/>
              <a:t> </a:t>
            </a:r>
            <a:r>
              <a:rPr lang="en-CA" dirty="0" smtClean="0"/>
              <a:t>and do not push your student to their frustration level.</a:t>
            </a:r>
            <a:endParaRPr lang="en-CA" dirty="0"/>
          </a:p>
          <a:p>
            <a:pPr eaLnBrk="1" hangingPunct="1">
              <a:defRPr/>
            </a:pPr>
            <a:r>
              <a:rPr lang="en-CA" dirty="0"/>
              <a:t>Sequence your </a:t>
            </a:r>
            <a:r>
              <a:rPr lang="en-CA" dirty="0" smtClean="0"/>
              <a:t>instruction.</a:t>
            </a:r>
            <a:endParaRPr lang="en-CA" dirty="0"/>
          </a:p>
          <a:p>
            <a:pPr eaLnBrk="1" hangingPunct="1">
              <a:defRPr/>
            </a:pPr>
            <a:r>
              <a:rPr lang="en-CA" dirty="0"/>
              <a:t>Needs to be </a:t>
            </a:r>
            <a:r>
              <a:rPr lang="en-CA" dirty="0" smtClean="0"/>
              <a:t>done daily.</a:t>
            </a:r>
          </a:p>
          <a:p>
            <a:pPr eaLnBrk="1" hangingPunct="1">
              <a:defRPr/>
            </a:pPr>
            <a:r>
              <a:rPr lang="en-CA" dirty="0" smtClean="0"/>
              <a:t>Class routine should be predictable (this </a:t>
            </a:r>
            <a:r>
              <a:rPr lang="en-CA" dirty="0"/>
              <a:t>will ease the stress of the students trying to figure out/keep up with the class routine</a:t>
            </a:r>
            <a:r>
              <a:rPr lang="en-CA" dirty="0" smtClean="0"/>
              <a:t>).</a:t>
            </a:r>
            <a:endParaRPr lang="en-CA" dirty="0"/>
          </a:p>
          <a:p>
            <a:pPr eaLnBrk="1" hangingPunct="1">
              <a:defRPr/>
            </a:pPr>
            <a:r>
              <a:rPr lang="en-CA" dirty="0"/>
              <a:t>Focus on one skill at a time – letter recognition, decoding, spelling, </a:t>
            </a:r>
            <a:r>
              <a:rPr lang="en-CA" dirty="0" smtClean="0"/>
              <a:t>rhyming.</a:t>
            </a:r>
            <a:endParaRPr lang="en-CA" dirty="0"/>
          </a:p>
          <a:p>
            <a:pPr eaLnBrk="1" hangingPunct="1">
              <a:defRPr/>
            </a:pPr>
            <a:r>
              <a:rPr lang="en-CA" dirty="0"/>
              <a:t>Keep lessons brief (10-15 minutes, keeping zone of proximal development in mind</a:t>
            </a:r>
            <a:r>
              <a:rPr lang="en-CA" dirty="0" smtClean="0"/>
              <a:t>).</a:t>
            </a:r>
            <a:endParaRPr lang="en-CA" dirty="0"/>
          </a:p>
          <a:p>
            <a:pPr eaLnBrk="1" hangingPunct="1">
              <a:defRPr/>
            </a:pPr>
            <a:r>
              <a:rPr lang="en-CA" dirty="0"/>
              <a:t>Use easy reading material (not difficult material that was simplified</a:t>
            </a:r>
            <a:r>
              <a:rPr lang="en-CA" dirty="0" smtClean="0"/>
              <a:t>).</a:t>
            </a:r>
            <a:endParaRPr lang="en-CA" dirty="0"/>
          </a:p>
          <a:p>
            <a:pPr eaLnBrk="1" hangingPunct="1">
              <a:defRPr/>
            </a:pPr>
            <a:r>
              <a:rPr lang="en-CA" dirty="0"/>
              <a:t>Be clear </a:t>
            </a:r>
            <a:r>
              <a:rPr lang="en-CA" dirty="0" smtClean="0"/>
              <a:t>what </a:t>
            </a:r>
            <a:r>
              <a:rPr lang="en-CA" dirty="0"/>
              <a:t>you are trying to teach the student – speak to the student in their first language or have a translator in the beginning to help, use a dictionary. </a:t>
            </a:r>
          </a:p>
          <a:p>
            <a:pPr eaLnBrk="1" hangingPunct="1">
              <a:defRPr/>
            </a:pPr>
            <a:r>
              <a:rPr lang="en-CA" dirty="0"/>
              <a:t>Be </a:t>
            </a:r>
            <a:r>
              <a:rPr lang="en-CA" dirty="0" smtClean="0"/>
              <a:t>flexible.</a:t>
            </a:r>
            <a:endParaRPr lang="en-CA" dirty="0"/>
          </a:p>
          <a:p>
            <a:pPr eaLnBrk="1" hangingPunct="1">
              <a:defRPr/>
            </a:pPr>
            <a:endParaRPr lang="en-CA" dirty="0"/>
          </a:p>
        </p:txBody>
      </p:sp>
      <p:sp>
        <p:nvSpPr>
          <p:cNvPr id="4" name="TextBox 3"/>
          <p:cNvSpPr txBox="1"/>
          <p:nvPr/>
        </p:nvSpPr>
        <p:spPr>
          <a:xfrm>
            <a:off x="755576" y="6037257"/>
            <a:ext cx="4680520" cy="400110"/>
          </a:xfrm>
          <a:prstGeom prst="rect">
            <a:avLst/>
          </a:prstGeom>
          <a:noFill/>
        </p:spPr>
        <p:txBody>
          <a:bodyPr wrap="square" rtlCol="0">
            <a:spAutoFit/>
          </a:bodyPr>
          <a:lstStyle/>
          <a:p>
            <a:r>
              <a:rPr lang="en-CA" sz="2000" dirty="0" smtClean="0">
                <a:latin typeface="+mj-lt"/>
              </a:rPr>
              <a:t>(</a:t>
            </a:r>
            <a:r>
              <a:rPr lang="en-CA" sz="2000" dirty="0" err="1" smtClean="0">
                <a:latin typeface="+mj-lt"/>
              </a:rPr>
              <a:t>Reutzal</a:t>
            </a:r>
            <a:r>
              <a:rPr lang="en-CA" sz="2000" dirty="0">
                <a:latin typeface="+mj-lt"/>
              </a:rPr>
              <a:t>&amp; </a:t>
            </a:r>
            <a:r>
              <a:rPr lang="en-CA" sz="2000" dirty="0" err="1">
                <a:latin typeface="+mj-lt"/>
              </a:rPr>
              <a:t>Cooter</a:t>
            </a:r>
            <a:r>
              <a:rPr lang="en-CA" sz="2000" dirty="0">
                <a:latin typeface="+mj-lt"/>
              </a:rPr>
              <a:t>, </a:t>
            </a:r>
            <a:r>
              <a:rPr lang="en-CA" sz="2000" dirty="0" smtClean="0">
                <a:latin typeface="+mj-lt"/>
              </a:rPr>
              <a:t>2011)</a:t>
            </a:r>
            <a:endParaRPr lang="en-CA" sz="2000"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Lesson Plan – The First Step </a:t>
            </a:r>
            <a:endParaRPr lang="en-CA" dirty="0"/>
          </a:p>
        </p:txBody>
      </p:sp>
      <p:sp>
        <p:nvSpPr>
          <p:cNvPr id="3" name="Content Placeholder 2"/>
          <p:cNvSpPr>
            <a:spLocks noGrp="1"/>
          </p:cNvSpPr>
          <p:nvPr>
            <p:ph sz="quarter" idx="1"/>
          </p:nvPr>
        </p:nvSpPr>
        <p:spPr>
          <a:xfrm>
            <a:off x="395288" y="1628775"/>
            <a:ext cx="7467600" cy="4873625"/>
          </a:xfrm>
        </p:spPr>
        <p:txBody>
          <a:bodyPr/>
          <a:lstStyle/>
          <a:p>
            <a:pPr>
              <a:buFont typeface="Courier New" pitchFamily="49" charset="0"/>
              <a:buChar char="o"/>
              <a:defRPr/>
            </a:pPr>
            <a:r>
              <a:rPr lang="en-CA" dirty="0" smtClean="0"/>
              <a:t>Goal: Begin to identify letter shapes and sounds. </a:t>
            </a:r>
          </a:p>
          <a:p>
            <a:pPr>
              <a:buFont typeface="Courier New" pitchFamily="49" charset="0"/>
              <a:buChar char="o"/>
              <a:defRPr/>
            </a:pPr>
            <a:r>
              <a:rPr lang="en-CA" dirty="0" smtClean="0"/>
              <a:t>Objectives</a:t>
            </a:r>
            <a:r>
              <a:rPr lang="en-CA" dirty="0"/>
              <a:t>: Begin to differentiate between letter shapes and understand their </a:t>
            </a:r>
            <a:r>
              <a:rPr lang="en-CA" dirty="0" smtClean="0"/>
              <a:t>differences and begin </a:t>
            </a:r>
            <a:r>
              <a:rPr lang="en-CA" dirty="0"/>
              <a:t>to learn letter </a:t>
            </a:r>
            <a:r>
              <a:rPr lang="en-CA" dirty="0" smtClean="0"/>
              <a:t>sounds.</a:t>
            </a:r>
          </a:p>
          <a:p>
            <a:pPr>
              <a:buFont typeface="Courier New" pitchFamily="49" charset="0"/>
              <a:buChar char="o"/>
              <a:defRPr/>
            </a:pPr>
            <a:r>
              <a:rPr lang="en-CA" dirty="0"/>
              <a:t>Assumptions being made: It is assumed that the students in this Grade 8 junior high classroom have no reading skills in the L1 or L2. While the audience is a group of adolescent students, the basics of the alphabet must be introduced to build a solid foundation for later learning. </a:t>
            </a:r>
          </a:p>
          <a:p>
            <a:pPr marL="0" indent="0">
              <a:buFont typeface="Wingdings" pitchFamily="2" charset="2"/>
              <a:buNone/>
              <a:defRPr/>
            </a:pPr>
            <a:endParaRPr lang="en-C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274638"/>
            <a:ext cx="6881812" cy="561975"/>
          </a:xfrm>
        </p:spPr>
        <p:txBody>
          <a:bodyPr/>
          <a:lstStyle/>
          <a:p>
            <a:pPr>
              <a:defRPr/>
            </a:pPr>
            <a:r>
              <a:rPr lang="en-US" dirty="0" smtClean="0"/>
              <a:t>Lesson Plan – The First Step </a:t>
            </a:r>
            <a:endParaRPr lang="en-CA" dirty="0"/>
          </a:p>
        </p:txBody>
      </p:sp>
      <p:sp>
        <p:nvSpPr>
          <p:cNvPr id="35843" name="Content Placeholder 2"/>
          <p:cNvSpPr>
            <a:spLocks noGrp="1"/>
          </p:cNvSpPr>
          <p:nvPr>
            <p:ph sz="quarter" idx="1"/>
          </p:nvPr>
        </p:nvSpPr>
        <p:spPr>
          <a:xfrm>
            <a:off x="395288" y="981075"/>
            <a:ext cx="7467600" cy="4873625"/>
          </a:xfrm>
        </p:spPr>
        <p:txBody>
          <a:bodyPr/>
          <a:lstStyle/>
          <a:p>
            <a:r>
              <a:rPr lang="en-CA" dirty="0" smtClean="0"/>
              <a:t>Procedures: To begin this process the students will be shown the alphabet as a whole in uppercase on the smart board. The letters of the alphabet will then be shown individually while the instructor gives the students the letter name and sounds. After this has been completed the students will begin to write the letters of the alphabet one by one as a class. This may need to be repeated. Once this has been completed the instructor should ask the students which letters have similarities and what the major difference is between them. These similar letters (D/B, P/Q, M/W) should be discussed and letter sounds should be included in this process.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46075"/>
          </a:xfrm>
        </p:spPr>
        <p:txBody>
          <a:bodyPr>
            <a:normAutofit fontScale="90000"/>
          </a:bodyPr>
          <a:lstStyle/>
          <a:p>
            <a:pPr>
              <a:defRPr/>
            </a:pPr>
            <a:r>
              <a:rPr lang="en-US" dirty="0" smtClean="0"/>
              <a:t>Lesson Plan – The First Step </a:t>
            </a:r>
            <a:endParaRPr lang="en-CA" dirty="0"/>
          </a:p>
        </p:txBody>
      </p:sp>
      <p:sp>
        <p:nvSpPr>
          <p:cNvPr id="36867" name="Content Placeholder 2"/>
          <p:cNvSpPr>
            <a:spLocks noGrp="1"/>
          </p:cNvSpPr>
          <p:nvPr>
            <p:ph sz="quarter" idx="1"/>
          </p:nvPr>
        </p:nvSpPr>
        <p:spPr>
          <a:xfrm>
            <a:off x="468313" y="549275"/>
            <a:ext cx="7467600" cy="4873625"/>
          </a:xfrm>
        </p:spPr>
        <p:txBody>
          <a:bodyPr/>
          <a:lstStyle/>
          <a:p>
            <a:r>
              <a:rPr lang="en-CA" sz="2200" dirty="0" smtClean="0"/>
              <a:t>Later the students should be introduced to the lowercase letters and the alphabet with both cases on display. At this point the students can practice writing the lowercase letters as they did with the uppercase. Once the students are comfortable with writing the letters and have a basic understanding of letter sounds they can be further challenged by trying to write from memory. Hold up large flashcards at the front of the class that show the letters individually in both cases while saying the letter sound. Then put the flashcard down and allow the students some time to write the letter from memory. Do this for all 26 letters, pausing frequently to check on progress. During this process some rules of reading should be introduced, including that English is read from left to right. </a:t>
            </a:r>
          </a:p>
          <a:p>
            <a:endParaRPr lang="en-CA" dirty="0" smtClean="0"/>
          </a:p>
          <a:p>
            <a:endParaRPr lang="en-CA"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fontAlgn="auto" hangingPunct="1">
              <a:spcAft>
                <a:spcPts val="0"/>
              </a:spcAft>
              <a:defRPr/>
            </a:pPr>
            <a:r>
              <a:rPr lang="en-US" smtClean="0"/>
              <a:t>Reading</a:t>
            </a:r>
            <a:endParaRPr lang="en-CA" smtClean="0"/>
          </a:p>
        </p:txBody>
      </p:sp>
      <p:sp>
        <p:nvSpPr>
          <p:cNvPr id="10243" name="Content Placeholder 2"/>
          <p:cNvSpPr>
            <a:spLocks noGrp="1"/>
          </p:cNvSpPr>
          <p:nvPr>
            <p:ph sz="quarter" idx="1"/>
          </p:nvPr>
        </p:nvSpPr>
        <p:spPr>
          <a:xfrm>
            <a:off x="457200" y="1600200"/>
            <a:ext cx="7467600" cy="4873625"/>
          </a:xfrm>
        </p:spPr>
        <p:txBody>
          <a:bodyPr/>
          <a:lstStyle/>
          <a:p>
            <a:pPr eaLnBrk="1" hangingPunct="1">
              <a:buFont typeface="Arial" charset="0"/>
              <a:buNone/>
            </a:pPr>
            <a:r>
              <a:rPr lang="en-US" smtClean="0"/>
              <a:t> </a:t>
            </a:r>
            <a:endParaRPr lang="en-CA" smtClean="0"/>
          </a:p>
        </p:txBody>
      </p:sp>
      <p:graphicFrame>
        <p:nvGraphicFramePr>
          <p:cNvPr id="4" name="Diagram 3"/>
          <p:cNvGraphicFramePr/>
          <p:nvPr>
            <p:extLst>
              <p:ext uri="{D42A27DB-BD31-4B8C-83A1-F6EECF244321}">
                <p14:modId xmlns:p14="http://schemas.microsoft.com/office/powerpoint/2010/main" val="1931696697"/>
              </p:ext>
            </p:extLst>
          </p:nvPr>
        </p:nvGraphicFramePr>
        <p:xfrm>
          <a:off x="1979712" y="1397000"/>
          <a:ext cx="46805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875463" y="1557338"/>
            <a:ext cx="1873250"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Teacher needs to speak a lot</a:t>
            </a:r>
            <a:endParaRPr lang="en-CA">
              <a:solidFill>
                <a:srgbClr val="FFFFFF"/>
              </a:solidFill>
              <a:cs typeface="Arial" charset="0"/>
            </a:endParaRPr>
          </a:p>
        </p:txBody>
      </p:sp>
      <p:sp>
        <p:nvSpPr>
          <p:cNvPr id="7" name="Rectangle 6"/>
          <p:cNvSpPr/>
          <p:nvPr/>
        </p:nvSpPr>
        <p:spPr>
          <a:xfrm>
            <a:off x="3348038" y="5300663"/>
            <a:ext cx="2016125" cy="1296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Encourage students to speak</a:t>
            </a:r>
            <a:endParaRPr lang="en-CA">
              <a:solidFill>
                <a:srgbClr val="FFFFFF"/>
              </a:solidFill>
              <a:cs typeface="Arial" charset="0"/>
            </a:endParaRPr>
          </a:p>
        </p:txBody>
      </p:sp>
      <p:sp>
        <p:nvSpPr>
          <p:cNvPr id="8" name="Rectangle 7"/>
          <p:cNvSpPr/>
          <p:nvPr/>
        </p:nvSpPr>
        <p:spPr>
          <a:xfrm>
            <a:off x="107950" y="1773238"/>
            <a:ext cx="1800225"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Students can start to read</a:t>
            </a:r>
            <a:endParaRPr lang="en-CA">
              <a:solidFill>
                <a:srgbClr val="FFFFFF"/>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7875"/>
          </a:xfrm>
        </p:spPr>
        <p:txBody>
          <a:bodyPr/>
          <a:lstStyle/>
          <a:p>
            <a:pPr>
              <a:defRPr/>
            </a:pPr>
            <a:r>
              <a:rPr lang="en-US" dirty="0" smtClean="0"/>
              <a:t>Lesson Plan – The First Step </a:t>
            </a:r>
            <a:endParaRPr lang="en-CA" dirty="0"/>
          </a:p>
        </p:txBody>
      </p:sp>
      <p:sp>
        <p:nvSpPr>
          <p:cNvPr id="3" name="Content Placeholder 2"/>
          <p:cNvSpPr>
            <a:spLocks noGrp="1"/>
          </p:cNvSpPr>
          <p:nvPr>
            <p:ph sz="quarter" idx="1"/>
          </p:nvPr>
        </p:nvSpPr>
        <p:spPr>
          <a:xfrm>
            <a:off x="468313" y="1341438"/>
            <a:ext cx="7467600" cy="4873625"/>
          </a:xfrm>
        </p:spPr>
        <p:txBody>
          <a:bodyPr/>
          <a:lstStyle/>
          <a:p>
            <a:pPr>
              <a:defRPr/>
            </a:pPr>
            <a:r>
              <a:rPr lang="en-CA" dirty="0"/>
              <a:t>Assessment: </a:t>
            </a:r>
          </a:p>
          <a:p>
            <a:pPr marL="0" indent="0">
              <a:buFont typeface="Wingdings" pitchFamily="2" charset="2"/>
              <a:buNone/>
              <a:defRPr/>
            </a:pPr>
            <a:r>
              <a:rPr lang="en-CA" dirty="0"/>
              <a:t>Assessment should follow the same model as the flashcard activity. It is still too early to ask students to write completely from memory, especially those students who have L1’s in which the written characters do not correspond to the English alphabet. </a:t>
            </a:r>
          </a:p>
          <a:p>
            <a:pPr>
              <a:defRPr/>
            </a:pPr>
            <a:r>
              <a:rPr lang="en-CA" dirty="0"/>
              <a:t>Homework/Extra Class Work: </a:t>
            </a:r>
          </a:p>
          <a:p>
            <a:pPr marL="0" indent="0">
              <a:buFont typeface="Wingdings" pitchFamily="2" charset="2"/>
              <a:buNone/>
              <a:defRPr/>
            </a:pPr>
            <a:r>
              <a:rPr lang="en-CA" dirty="0"/>
              <a:t>Students should be directed towards videos of the alphabet being shown while the letter sounds are being </a:t>
            </a:r>
            <a:r>
              <a:rPr lang="en-CA" dirty="0" smtClean="0"/>
              <a:t>made (</a:t>
            </a:r>
            <a:r>
              <a:rPr lang="en-CA" dirty="0" err="1" smtClean="0"/>
              <a:t>TeacherMelanie</a:t>
            </a:r>
            <a:r>
              <a:rPr lang="en-CA" dirty="0" smtClean="0"/>
              <a:t>, 2010). </a:t>
            </a:r>
            <a:endParaRPr lang="en-CA" dirty="0" smtClean="0"/>
          </a:p>
          <a:p>
            <a:pPr marL="0" indent="0">
              <a:buFont typeface="Wingdings" pitchFamily="2" charset="2"/>
              <a:buNone/>
              <a:defRPr/>
            </a:pPr>
            <a:r>
              <a:rPr lang="en-CA" dirty="0" smtClean="0">
                <a:hlinkClick r:id="rId2"/>
              </a:rPr>
              <a:t>http</a:t>
            </a:r>
            <a:r>
              <a:rPr lang="en-CA" dirty="0" smtClean="0">
                <a:hlinkClick r:id="rId2"/>
              </a:rPr>
              <a:t>://www.youtube.com/watch?v=jaHvC_qtT8s</a:t>
            </a:r>
            <a:r>
              <a:rPr lang="en-CA" dirty="0" smtClean="0"/>
              <a:t> </a:t>
            </a:r>
            <a:endParaRPr lang="en-CA" dirty="0"/>
          </a:p>
          <a:p>
            <a:pPr>
              <a:defRPr/>
            </a:pPr>
            <a:endParaRPr lang="en-C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Lesson two –Syllable Awareness </a:t>
            </a:r>
            <a:br>
              <a:rPr lang="en-CA" dirty="0"/>
            </a:br>
            <a:endParaRPr lang="en-CA" dirty="0"/>
          </a:p>
        </p:txBody>
      </p:sp>
      <p:sp>
        <p:nvSpPr>
          <p:cNvPr id="3" name="Content Placeholder 2"/>
          <p:cNvSpPr>
            <a:spLocks noGrp="1"/>
          </p:cNvSpPr>
          <p:nvPr>
            <p:ph sz="quarter" idx="1"/>
          </p:nvPr>
        </p:nvSpPr>
        <p:spPr>
          <a:xfrm>
            <a:off x="468313" y="1268413"/>
            <a:ext cx="7467600" cy="4873625"/>
          </a:xfrm>
        </p:spPr>
        <p:txBody>
          <a:bodyPr/>
          <a:lstStyle/>
          <a:p>
            <a:pPr>
              <a:defRPr/>
            </a:pPr>
            <a:r>
              <a:rPr lang="en-CA" dirty="0"/>
              <a:t>Goals: Generate awareness of the principle that words are made up of separable </a:t>
            </a:r>
            <a:r>
              <a:rPr lang="en-CA" dirty="0" smtClean="0"/>
              <a:t>sounds.</a:t>
            </a:r>
            <a:endParaRPr lang="en-CA" dirty="0"/>
          </a:p>
          <a:p>
            <a:pPr>
              <a:defRPr/>
            </a:pPr>
            <a:r>
              <a:rPr lang="en-CA" dirty="0"/>
              <a:t>Objectives: To introduce the students to syllables </a:t>
            </a:r>
          </a:p>
          <a:p>
            <a:pPr marL="0" indent="0">
              <a:buFont typeface="Wingdings" pitchFamily="2" charset="2"/>
              <a:buNone/>
              <a:defRPr/>
            </a:pPr>
            <a:r>
              <a:rPr lang="en-CA" dirty="0"/>
              <a:t>	</a:t>
            </a:r>
            <a:r>
              <a:rPr lang="en-CA" dirty="0" smtClean="0"/>
              <a:t>            To </a:t>
            </a:r>
            <a:r>
              <a:rPr lang="en-CA" dirty="0"/>
              <a:t>enhance the ability of students to </a:t>
            </a:r>
            <a:r>
              <a:rPr lang="en-CA" dirty="0" smtClean="0"/>
              <a:t>	            separate </a:t>
            </a:r>
            <a:r>
              <a:rPr lang="en-CA" dirty="0"/>
              <a:t>words into syllables </a:t>
            </a:r>
          </a:p>
          <a:p>
            <a:pPr>
              <a:defRPr/>
            </a:pPr>
            <a:r>
              <a:rPr lang="en-CA" dirty="0"/>
              <a:t>Materials: Smart board or projector </a:t>
            </a:r>
          </a:p>
          <a:p>
            <a:pPr marL="0" indent="0">
              <a:buFont typeface="Wingdings" pitchFamily="2" charset="2"/>
              <a:buNone/>
              <a:defRPr/>
            </a:pPr>
            <a:r>
              <a:rPr lang="en-CA" dirty="0" smtClean="0"/>
              <a:t>		Text </a:t>
            </a:r>
            <a:r>
              <a:rPr lang="en-CA" dirty="0"/>
              <a:t>to speech software </a:t>
            </a:r>
          </a:p>
          <a:p>
            <a:pPr>
              <a:defRPr/>
            </a:pPr>
            <a:r>
              <a:rPr lang="en-CA" dirty="0"/>
              <a:t>Assumptions being made: It is assumed that the students have some knowledge of the English alphabet and letter sounds. It is assumed that the students have no reading skills in their L1 and L2. </a:t>
            </a:r>
          </a:p>
          <a:p>
            <a:pPr>
              <a:defRPr/>
            </a:pPr>
            <a:endParaRPr lang="en-C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Lesson two –Syllable Awareness </a:t>
            </a:r>
            <a:br>
              <a:rPr lang="en-CA" dirty="0"/>
            </a:br>
            <a:endParaRPr lang="en-CA" dirty="0"/>
          </a:p>
        </p:txBody>
      </p:sp>
      <p:sp>
        <p:nvSpPr>
          <p:cNvPr id="39939" name="Content Placeholder 2"/>
          <p:cNvSpPr>
            <a:spLocks noGrp="1"/>
          </p:cNvSpPr>
          <p:nvPr>
            <p:ph sz="quarter" idx="1"/>
          </p:nvPr>
        </p:nvSpPr>
        <p:spPr>
          <a:xfrm>
            <a:off x="468313" y="1341438"/>
            <a:ext cx="7467600" cy="4873625"/>
          </a:xfrm>
        </p:spPr>
        <p:txBody>
          <a:bodyPr/>
          <a:lstStyle/>
          <a:p>
            <a:r>
              <a:rPr lang="en-CA" smtClean="0"/>
              <a:t>Procedure: Begin the lesson by asking students to think about a word in their L1. One by one ask them to say the word to the class and explain its meaning. Ask them that if they could separate their words into parts to shout out how many parts their word has. Then ask them individually to repeat their word and to break it into parts for the class. Once the students have all completed this introduce the concept of syllables. Ask them to think about one or two other words in their L1 and to talk with a partner about the meanings of those words and the number of syllables in them.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Lesson two –Syllable Awareness </a:t>
            </a:r>
            <a:br>
              <a:rPr lang="en-CA" dirty="0"/>
            </a:br>
            <a:endParaRPr lang="en-CA" dirty="0"/>
          </a:p>
        </p:txBody>
      </p:sp>
      <p:sp>
        <p:nvSpPr>
          <p:cNvPr id="40963" name="Content Placeholder 2"/>
          <p:cNvSpPr>
            <a:spLocks noGrp="1"/>
          </p:cNvSpPr>
          <p:nvPr>
            <p:ph sz="quarter" idx="1"/>
          </p:nvPr>
        </p:nvSpPr>
        <p:spPr>
          <a:xfrm>
            <a:off x="468313" y="1268413"/>
            <a:ext cx="7467600" cy="4873625"/>
          </a:xfrm>
        </p:spPr>
        <p:txBody>
          <a:bodyPr/>
          <a:lstStyle/>
          <a:p>
            <a:r>
              <a:rPr lang="en-CA" dirty="0" smtClean="0"/>
              <a:t>Allow 2 – 3 minutes for this. Explain to the students that English words are also broken into syllables. Show the students the ‘under the chin method’ (</a:t>
            </a:r>
            <a:r>
              <a:rPr lang="en-CA" dirty="0" err="1" smtClean="0"/>
              <a:t>ProTeacher</a:t>
            </a:r>
            <a:r>
              <a:rPr lang="en-CA" dirty="0" smtClean="0"/>
              <a:t>, 2008) for counting syllables using their L1. Ask the students to think of one English word and then ask the first student what their word is. Put this word into the text-to-speech software and allow the students to listen to it a few times. Then ask them how many syllables the word has. Remind them that they can use the under the chin method. One by one complete this process with every student.</a:t>
            </a:r>
          </a:p>
          <a:p>
            <a:endParaRPr lang="en-CA"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t>References</a:t>
            </a:r>
            <a:endParaRPr lang="en-CA" dirty="0"/>
          </a:p>
        </p:txBody>
      </p:sp>
      <p:sp>
        <p:nvSpPr>
          <p:cNvPr id="41987" name="Content Placeholder 2"/>
          <p:cNvSpPr>
            <a:spLocks noGrp="1"/>
          </p:cNvSpPr>
          <p:nvPr>
            <p:ph sz="quarter" idx="1"/>
          </p:nvPr>
        </p:nvSpPr>
        <p:spPr>
          <a:xfrm>
            <a:off x="457200" y="1340768"/>
            <a:ext cx="7467600" cy="5133057"/>
          </a:xfrm>
        </p:spPr>
        <p:txBody>
          <a:bodyPr/>
          <a:lstStyle/>
          <a:p>
            <a:pPr eaLnBrk="1" hangingPunct="1">
              <a:buFont typeface="Wingdings" pitchFamily="2" charset="2"/>
              <a:buNone/>
            </a:pPr>
            <a:r>
              <a:rPr lang="en-CA" sz="2000" dirty="0" smtClean="0"/>
              <a:t>Bell, J. &amp; Burnaby, B.  (1984).  </a:t>
            </a:r>
            <a:r>
              <a:rPr lang="en-CA" sz="2000" i="1" dirty="0" smtClean="0"/>
              <a:t>A handbook for ESL literacy</a:t>
            </a:r>
            <a:r>
              <a:rPr lang="en-CA" sz="2000" dirty="0" smtClean="0"/>
              <a:t>. Toronto:  OISE Press.</a:t>
            </a:r>
          </a:p>
          <a:p>
            <a:pPr eaLnBrk="1" hangingPunct="1">
              <a:buFont typeface="Wingdings" pitchFamily="2" charset="2"/>
              <a:buNone/>
            </a:pPr>
            <a:r>
              <a:rPr lang="en-CA" sz="2000" dirty="0" smtClean="0"/>
              <a:t>Brown, D. (2001).  </a:t>
            </a:r>
            <a:r>
              <a:rPr lang="en-CA" sz="2000" i="1" dirty="0" smtClean="0"/>
              <a:t>Teaching by </a:t>
            </a:r>
            <a:r>
              <a:rPr lang="en-CA" sz="2000" i="1" dirty="0"/>
              <a:t>p</a:t>
            </a:r>
            <a:r>
              <a:rPr lang="en-CA" sz="2000" i="1" dirty="0" smtClean="0"/>
              <a:t>rinciples</a:t>
            </a:r>
            <a:r>
              <a:rPr lang="en-CA" sz="2000" dirty="0" smtClean="0"/>
              <a:t>. New York: Longman.</a:t>
            </a:r>
          </a:p>
          <a:p>
            <a:pPr eaLnBrk="1" hangingPunct="1">
              <a:buFont typeface="Wingdings" pitchFamily="2" charset="2"/>
              <a:buNone/>
            </a:pPr>
            <a:r>
              <a:rPr lang="en-CA" sz="2000" dirty="0" smtClean="0"/>
              <a:t>Jay, E. &amp; Jay, H.  (1998).  </a:t>
            </a:r>
            <a:r>
              <a:rPr lang="en-CA" sz="2000" i="1" dirty="0" smtClean="0"/>
              <a:t>250+ activities and ideas for developing </a:t>
            </a:r>
            <a:r>
              <a:rPr lang="en-CA" sz="2000" i="1" dirty="0"/>
              <a:t>l</a:t>
            </a:r>
            <a:r>
              <a:rPr lang="en-CA" sz="2000" i="1" dirty="0" smtClean="0"/>
              <a:t>iteracy </a:t>
            </a:r>
            <a:r>
              <a:rPr lang="en-CA" sz="2000" i="1" dirty="0"/>
              <a:t>s</a:t>
            </a:r>
            <a:r>
              <a:rPr lang="en-CA" sz="2000" i="1" dirty="0" smtClean="0"/>
              <a:t>kills</a:t>
            </a:r>
            <a:r>
              <a:rPr lang="en-CA" sz="2000" dirty="0" smtClean="0"/>
              <a:t>.  New York:  Neal-Schuman Publishers.</a:t>
            </a:r>
          </a:p>
          <a:p>
            <a:pPr eaLnBrk="1" hangingPunct="1">
              <a:buNone/>
            </a:pPr>
            <a:r>
              <a:rPr lang="en-CA" sz="2000" dirty="0" err="1" smtClean="0"/>
              <a:t>Reutzel</a:t>
            </a:r>
            <a:r>
              <a:rPr lang="en-CA" sz="2000" dirty="0" smtClean="0"/>
              <a:t>, D., &amp; </a:t>
            </a:r>
            <a:r>
              <a:rPr lang="en-CA" sz="2000" dirty="0" err="1" smtClean="0"/>
              <a:t>Cooter</a:t>
            </a:r>
            <a:r>
              <a:rPr lang="en-CA" sz="2000" dirty="0" smtClean="0"/>
              <a:t>, R. B</a:t>
            </a:r>
            <a:r>
              <a:rPr lang="en-CA" sz="2000" dirty="0"/>
              <a:t>., Jr</a:t>
            </a:r>
            <a:r>
              <a:rPr lang="en-CA" sz="2000" dirty="0" smtClean="0"/>
              <a:t>.  (2011).  </a:t>
            </a:r>
            <a:r>
              <a:rPr lang="en-CA" sz="2000" i="1" dirty="0" smtClean="0"/>
              <a:t>Strategies for reading assessment and instruction: Helping every child succeed </a:t>
            </a:r>
            <a:r>
              <a:rPr lang="en-CA" sz="2000" dirty="0" smtClean="0"/>
              <a:t>(4th ed.).  New Jersey:   Prentice Hall.</a:t>
            </a:r>
          </a:p>
          <a:p>
            <a:pPr eaLnBrk="1" hangingPunct="1">
              <a:buNone/>
            </a:pPr>
            <a:r>
              <a:rPr lang="en-CA" sz="2000" dirty="0" err="1"/>
              <a:t>ProTeacher</a:t>
            </a:r>
            <a:r>
              <a:rPr lang="en-CA" sz="2000" dirty="0"/>
              <a:t>.  (2008).  How to </a:t>
            </a:r>
            <a:r>
              <a:rPr lang="en-CA" sz="2000" dirty="0" smtClean="0"/>
              <a:t>teach syllables</a:t>
            </a:r>
            <a:r>
              <a:rPr lang="en-CA" sz="2000" dirty="0"/>
              <a:t>.  Retrieved from:  http://</a:t>
            </a:r>
            <a:r>
              <a:rPr lang="en-CA" sz="2000" dirty="0" smtClean="0"/>
              <a:t>www.proteacher.net/discussions/showthread.php?t=119725</a:t>
            </a:r>
          </a:p>
          <a:p>
            <a:pPr eaLnBrk="1" hangingPunct="1">
              <a:buNone/>
            </a:pPr>
            <a:r>
              <a:rPr lang="en-CA" sz="2000" dirty="0" err="1" smtClean="0"/>
              <a:t>TeacherMelanie</a:t>
            </a:r>
            <a:r>
              <a:rPr lang="en-CA" sz="2000" dirty="0" smtClean="0"/>
              <a:t>.  (2010).  How to say the English alphabet [</a:t>
            </a:r>
            <a:r>
              <a:rPr lang="en-CA" sz="2000" i="1" dirty="0"/>
              <a:t>YouTube </a:t>
            </a:r>
            <a:r>
              <a:rPr lang="en-CA" sz="2000" dirty="0" smtClean="0"/>
              <a:t>video]  Retrieved from:  </a:t>
            </a:r>
            <a:r>
              <a:rPr lang="en-CA" sz="2000" dirty="0">
                <a:hlinkClick r:id="rId2"/>
              </a:rPr>
              <a:t>http://www.youtube.com/watch?v=jaHvC_qtT8s</a:t>
            </a:r>
            <a:r>
              <a:rPr lang="en-CA" sz="2000" dirty="0"/>
              <a:t> </a:t>
            </a:r>
          </a:p>
          <a:p>
            <a:pPr eaLnBrk="1" hangingPunct="1">
              <a:buFont typeface="Wingdings" pitchFamily="2" charset="2"/>
              <a:buNone/>
            </a:pPr>
            <a:endParaRPr lang="en-CA" sz="2000" dirty="0" smtClean="0"/>
          </a:p>
          <a:p>
            <a:pPr eaLnBrk="1" hangingPunct="1">
              <a:buFont typeface="Wingdings" pitchFamily="2" charset="2"/>
              <a:buNone/>
            </a:pPr>
            <a:endParaRPr lang="en-CA" dirty="0" smtClean="0"/>
          </a:p>
          <a:p>
            <a:pPr eaLnBrk="1" hangingPunct="1">
              <a:buFont typeface="Wingdings" pitchFamily="2" charset="2"/>
              <a:buNone/>
            </a:pPr>
            <a:endParaRPr lang="en-CA"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fontAlgn="auto" hangingPunct="1">
              <a:spcAft>
                <a:spcPts val="0"/>
              </a:spcAft>
              <a:defRPr/>
            </a:pPr>
            <a:r>
              <a:rPr lang="en-US" smtClean="0"/>
              <a:t>Stage 1. Recognize Syllables</a:t>
            </a:r>
            <a:endParaRPr lang="en-CA" smtClean="0"/>
          </a:p>
        </p:txBody>
      </p:sp>
      <p:sp>
        <p:nvSpPr>
          <p:cNvPr id="4099" name="Content Placeholder 2"/>
          <p:cNvSpPr>
            <a:spLocks noGrp="1"/>
          </p:cNvSpPr>
          <p:nvPr>
            <p:ph sz="quarter" idx="1"/>
          </p:nvPr>
        </p:nvSpPr>
        <p:spPr>
          <a:xfrm>
            <a:off x="457200" y="1600200"/>
            <a:ext cx="7467600" cy="4873625"/>
          </a:xfrm>
        </p:spPr>
        <p:txBody>
          <a:bodyPr/>
          <a:lstStyle/>
          <a:p>
            <a:pPr eaLnBrk="1" hangingPunct="1">
              <a:buFont typeface="Arial" charset="0"/>
              <a:buNone/>
            </a:pPr>
            <a:endParaRPr lang="en-US" sz="1600" dirty="0" smtClean="0"/>
          </a:p>
          <a:p>
            <a:pPr eaLnBrk="1" hangingPunct="1">
              <a:buFont typeface="Arial" charset="0"/>
              <a:buNone/>
            </a:pPr>
            <a:r>
              <a:rPr lang="en-US" sz="1600" dirty="0" smtClean="0"/>
              <a:t>To recognize syllables try the clapping game. </a:t>
            </a:r>
          </a:p>
          <a:p>
            <a:pPr eaLnBrk="1" hangingPunct="1">
              <a:buFont typeface="Arial" charset="0"/>
              <a:buNone/>
            </a:pPr>
            <a:endParaRPr lang="en-US" sz="1600" dirty="0" smtClean="0"/>
          </a:p>
          <a:p>
            <a:pPr eaLnBrk="1" hangingPunct="1">
              <a:buFont typeface="Arial" charset="0"/>
              <a:buNone/>
            </a:pPr>
            <a:r>
              <a:rPr lang="en-US" sz="1600" dirty="0" smtClean="0"/>
              <a:t>Variations:</a:t>
            </a:r>
          </a:p>
          <a:p>
            <a:pPr eaLnBrk="1" hangingPunct="1"/>
            <a:r>
              <a:rPr lang="en-US" sz="1600" dirty="0" smtClean="0"/>
              <a:t>place numbers in each part of the room and when you say a word, students must go to that corner (Brown 2001)</a:t>
            </a:r>
          </a:p>
          <a:p>
            <a:pPr eaLnBrk="1" hangingPunct="1"/>
            <a:r>
              <a:rPr lang="en-CA" sz="1600" dirty="0" smtClean="0"/>
              <a:t>some students can't hear the syllables to clap them. Have them put their hand flat under their chin and count the number of times it goes down when they say a word (</a:t>
            </a:r>
            <a:r>
              <a:rPr lang="en-CA" sz="1600" dirty="0" err="1" smtClean="0"/>
              <a:t>ProTeacher</a:t>
            </a:r>
            <a:r>
              <a:rPr lang="en-CA" sz="1600" dirty="0" smtClean="0"/>
              <a:t>, 2008). </a:t>
            </a:r>
          </a:p>
          <a:p>
            <a:pPr eaLnBrk="1" hangingPunct="1"/>
            <a:endParaRPr lang="en-CA" sz="1600" dirty="0" smtClean="0"/>
          </a:p>
          <a:p>
            <a:pPr algn="ctr" eaLnBrk="1" hangingPunct="1">
              <a:buFont typeface="Wingdings" pitchFamily="2" charset="2"/>
              <a:buNone/>
            </a:pPr>
            <a:r>
              <a:rPr lang="en-US" sz="1600" dirty="0" smtClean="0"/>
              <a:t> NEXT: </a:t>
            </a:r>
          </a:p>
          <a:p>
            <a:pPr algn="ctr" eaLnBrk="1" hangingPunct="1">
              <a:buFont typeface="Wingdings" pitchFamily="2" charset="2"/>
              <a:buNone/>
            </a:pPr>
            <a:r>
              <a:rPr lang="en-US" sz="1600" b="1" dirty="0"/>
              <a:t>A</a:t>
            </a:r>
            <a:r>
              <a:rPr lang="en-US" sz="1600" b="1" dirty="0" smtClean="0"/>
              <a:t>s you teach syllables orally, try to start some recognition of written symbols</a:t>
            </a:r>
            <a:endParaRPr lang="en-CA" sz="1600" b="1" dirty="0" smtClean="0"/>
          </a:p>
          <a:p>
            <a:pPr eaLnBrk="1" hangingPunct="1">
              <a:buFont typeface="Wingdings" pitchFamily="2" charset="2"/>
              <a:buNone/>
            </a:pPr>
            <a:endParaRPr lang="en-CA" sz="1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7" end="7"/>
                                            </p:txEl>
                                          </p:spTgt>
                                        </p:tgtEl>
                                        <p:attrNameLst>
                                          <p:attrName>style.visibility</p:attrName>
                                        </p:attrNameLst>
                                      </p:cBhvr>
                                      <p:to>
                                        <p:strVal val="visible"/>
                                      </p:to>
                                    </p:set>
                                    <p:animEffect transition="in" filter="blinds(horizontal)">
                                      <p:cBhvr>
                                        <p:cTn id="7" dur="500"/>
                                        <p:tgtEl>
                                          <p:spTgt spid="4099">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xEl>
                                              <p:pRg st="8" end="8"/>
                                            </p:txEl>
                                          </p:spTgt>
                                        </p:tgtEl>
                                        <p:attrNameLst>
                                          <p:attrName>style.visibility</p:attrName>
                                        </p:attrNameLst>
                                      </p:cBhvr>
                                      <p:to>
                                        <p:strVal val="visible"/>
                                      </p:to>
                                    </p:set>
                                    <p:animEffect transition="in" filter="blinds(horizontal)">
                                      <p:cBhvr>
                                        <p:cTn id="10" dur="500"/>
                                        <p:tgtEl>
                                          <p:spTgt spid="4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7467600" cy="1282700"/>
          </a:xfrm>
        </p:spPr>
        <p:txBody>
          <a:bodyPr/>
          <a:lstStyle/>
          <a:p>
            <a:pPr eaLnBrk="1" fontAlgn="auto" hangingPunct="1">
              <a:spcAft>
                <a:spcPts val="0"/>
              </a:spcAft>
              <a:defRPr/>
            </a:pPr>
            <a:r>
              <a:rPr lang="en-US" sz="3200" dirty="0" smtClean="0"/>
              <a:t>Basic recognition of letters:</a:t>
            </a:r>
            <a:endParaRPr lang="en-CA" sz="3200" dirty="0" smtClean="0"/>
          </a:p>
        </p:txBody>
      </p:sp>
      <p:sp>
        <p:nvSpPr>
          <p:cNvPr id="12291" name="Content Placeholder 2"/>
          <p:cNvSpPr>
            <a:spLocks noGrp="1"/>
          </p:cNvSpPr>
          <p:nvPr>
            <p:ph sz="quarter" idx="1"/>
          </p:nvPr>
        </p:nvSpPr>
        <p:spPr>
          <a:xfrm>
            <a:off x="457200" y="1600200"/>
            <a:ext cx="7467600" cy="4873625"/>
          </a:xfrm>
        </p:spPr>
        <p:txBody>
          <a:bodyPr/>
          <a:lstStyle/>
          <a:p>
            <a:pPr eaLnBrk="1" hangingPunct="1"/>
            <a:r>
              <a:rPr lang="en-US" sz="1600" dirty="0" err="1"/>
              <a:t>P</a:t>
            </a:r>
            <a:r>
              <a:rPr lang="en-US" sz="1600" dirty="0" err="1" smtClean="0"/>
              <a:t>reliteracy</a:t>
            </a:r>
            <a:r>
              <a:rPr lang="en-US" sz="1600" dirty="0" smtClean="0"/>
              <a:t>, recognizing letters: adults or mature youth may need to learn to discriminate between small shapes or recognize common features in groups of objects, and may lack fine motor coordination to hold a pen.  To make sure this is not demeaning, have many activities to help students move along quickly (Bell &amp; Burnaby, 1984).  </a:t>
            </a:r>
          </a:p>
          <a:p>
            <a:pPr eaLnBrk="1" hangingPunct="1"/>
            <a:r>
              <a:rPr lang="en-US" sz="1600" dirty="0" smtClean="0"/>
              <a:t>For example, instruct students to read left to right, the difference between p and q, and the relative size of s and </a:t>
            </a:r>
            <a:r>
              <a:rPr lang="en-US" sz="1600" dirty="0"/>
              <a:t>S (Bell &amp; Burnaby, 1984). </a:t>
            </a:r>
            <a:endParaRPr lang="en-US" sz="1600" dirty="0" smtClean="0"/>
          </a:p>
          <a:p>
            <a:pPr eaLnBrk="1" hangingPunct="1"/>
            <a:r>
              <a:rPr lang="en-US" sz="1600" dirty="0" smtClean="0"/>
              <a:t>Scaffold from circles and squares to left or right facing characters (d and b for example) to regular sized typeface letters and </a:t>
            </a:r>
            <a:r>
              <a:rPr lang="en-US" sz="1600" dirty="0"/>
              <a:t>numbers (Bell &amp; Burnaby, 1984). </a:t>
            </a:r>
            <a:endParaRPr lang="en-US" sz="1600" dirty="0" smtClean="0"/>
          </a:p>
          <a:p>
            <a:pPr eaLnBrk="1" hangingPunct="1"/>
            <a:r>
              <a:rPr lang="en-US" sz="1600" dirty="0" smtClean="0"/>
              <a:t>See example in next slide.</a:t>
            </a:r>
            <a:endParaRPr lang="en-CA" sz="1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Grp="1" noChangeAspect="1" noChangeArrowheads="1"/>
          </p:cNvPicPr>
          <p:nvPr>
            <p:ph sz="quarter" idx="1"/>
          </p:nvPr>
        </p:nvPicPr>
        <p:blipFill>
          <a:blip r:embed="rId3" cstate="print"/>
          <a:srcRect/>
          <a:stretch>
            <a:fillRect/>
          </a:stretch>
        </p:blipFill>
        <p:spPr>
          <a:xfrm>
            <a:off x="996950" y="404813"/>
            <a:ext cx="5951538" cy="5989637"/>
          </a:xfrm>
          <a:noFill/>
        </p:spPr>
      </p:pic>
      <p:sp>
        <p:nvSpPr>
          <p:cNvPr id="2" name="TextBox 1"/>
          <p:cNvSpPr txBox="1"/>
          <p:nvPr/>
        </p:nvSpPr>
        <p:spPr>
          <a:xfrm>
            <a:off x="5004048" y="6412686"/>
            <a:ext cx="3744416" cy="369332"/>
          </a:xfrm>
          <a:prstGeom prst="rect">
            <a:avLst/>
          </a:prstGeom>
          <a:noFill/>
        </p:spPr>
        <p:txBody>
          <a:bodyPr wrap="square" rtlCol="0">
            <a:spAutoFit/>
          </a:bodyPr>
          <a:lstStyle/>
          <a:p>
            <a:pPr eaLnBrk="1" hangingPunct="1"/>
            <a:r>
              <a:rPr lang="en-US" dirty="0"/>
              <a:t>(Bell &amp; </a:t>
            </a:r>
            <a:r>
              <a:rPr lang="en-US" dirty="0" smtClean="0"/>
              <a:t>Burnaby, 1984, </a:t>
            </a:r>
            <a:r>
              <a:rPr lang="en-US" dirty="0"/>
              <a:t>p. </a:t>
            </a:r>
            <a:r>
              <a:rPr lang="en-US" dirty="0" smtClean="0"/>
              <a:t>30)</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cstate="print"/>
          <a:srcRect/>
          <a:stretch>
            <a:fillRect/>
          </a:stretch>
        </p:blipFill>
        <p:spPr bwMode="auto">
          <a:xfrm>
            <a:off x="323849" y="0"/>
            <a:ext cx="8099425" cy="6650038"/>
          </a:xfrm>
          <a:prstGeom prst="rect">
            <a:avLst/>
          </a:prstGeom>
          <a:noFill/>
          <a:ln w="9525">
            <a:noFill/>
            <a:miter lim="800000"/>
            <a:headEnd/>
            <a:tailEnd/>
          </a:ln>
        </p:spPr>
      </p:pic>
      <p:sp>
        <p:nvSpPr>
          <p:cNvPr id="2" name="Rectangle 1"/>
          <p:cNvSpPr/>
          <p:nvPr/>
        </p:nvSpPr>
        <p:spPr>
          <a:xfrm>
            <a:off x="5364088" y="6465372"/>
            <a:ext cx="3129896" cy="369332"/>
          </a:xfrm>
          <a:prstGeom prst="rect">
            <a:avLst/>
          </a:prstGeom>
        </p:spPr>
        <p:txBody>
          <a:bodyPr wrap="none">
            <a:spAutoFit/>
          </a:bodyPr>
          <a:lstStyle/>
          <a:p>
            <a:pPr eaLnBrk="1" hangingPunct="1"/>
            <a:r>
              <a:rPr lang="en-US" dirty="0"/>
              <a:t>(Bell &amp; </a:t>
            </a:r>
            <a:r>
              <a:rPr lang="en-US" dirty="0" smtClean="0"/>
              <a:t>Burnaby, 1984, </a:t>
            </a:r>
            <a:r>
              <a:rPr lang="en-US" dirty="0"/>
              <a:t>p. </a:t>
            </a:r>
            <a:r>
              <a:rPr lang="en-US" dirty="0" smtClean="0"/>
              <a:t>37</a:t>
            </a:r>
            <a:r>
              <a:rPr lang="en-US" dirty="0"/>
              <a:t>)</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fontAlgn="auto" hangingPunct="1">
              <a:spcAft>
                <a:spcPts val="0"/>
              </a:spcAft>
              <a:defRPr/>
            </a:pPr>
            <a:r>
              <a:rPr lang="en-US" dirty="0" smtClean="0"/>
              <a:t>Parts of a Book</a:t>
            </a:r>
            <a:endParaRPr lang="en-CA" dirty="0" smtClean="0"/>
          </a:p>
        </p:txBody>
      </p:sp>
      <p:sp>
        <p:nvSpPr>
          <p:cNvPr id="15363" name="Content Placeholder 2"/>
          <p:cNvSpPr>
            <a:spLocks noGrp="1"/>
          </p:cNvSpPr>
          <p:nvPr>
            <p:ph sz="quarter" idx="1"/>
          </p:nvPr>
        </p:nvSpPr>
        <p:spPr>
          <a:xfrm>
            <a:off x="457200" y="1600200"/>
            <a:ext cx="7467600" cy="4873625"/>
          </a:xfrm>
        </p:spPr>
        <p:txBody>
          <a:bodyPr/>
          <a:lstStyle/>
          <a:p>
            <a:pPr eaLnBrk="1" hangingPunct="1">
              <a:buFont typeface="Arial" charset="0"/>
              <a:buNone/>
            </a:pPr>
            <a:r>
              <a:rPr lang="en-US" sz="1600" dirty="0" smtClean="0"/>
              <a:t>Adapted lesson outcomes from Jay and Jay (1998):</a:t>
            </a:r>
          </a:p>
          <a:p>
            <a:pPr eaLnBrk="1" hangingPunct="1">
              <a:buFont typeface="Arial" charset="0"/>
              <a:buNone/>
            </a:pPr>
            <a:r>
              <a:rPr lang="en-US" sz="1600" dirty="0" smtClean="0"/>
              <a:t>Outcomes: develop understanding of front and back, inside and outside, up and down, spine, pages, title page, text, illustrations, text from left to right and top to bottom.</a:t>
            </a:r>
          </a:p>
          <a:p>
            <a:pPr eaLnBrk="1" hangingPunct="1">
              <a:buFont typeface="Arial" charset="0"/>
              <a:buNone/>
            </a:pPr>
            <a:r>
              <a:rPr lang="en-US" sz="1600" dirty="0" smtClean="0"/>
              <a:t>Various languages have text arranged in different ways.</a:t>
            </a:r>
          </a:p>
          <a:p>
            <a:pPr eaLnBrk="1" hangingPunct="1">
              <a:buFont typeface="Arial" charset="0"/>
              <a:buNone/>
            </a:pPr>
            <a:r>
              <a:rPr lang="en-US" sz="1600" dirty="0" smtClean="0"/>
              <a:t>Sequence of events in a story: knowing before and after.</a:t>
            </a:r>
          </a:p>
          <a:p>
            <a:pPr eaLnBrk="1" hangingPunct="1">
              <a:buFont typeface="Arial" charset="0"/>
              <a:buNone/>
            </a:pPr>
            <a:r>
              <a:rPr lang="en-US" sz="1600" dirty="0" smtClean="0"/>
              <a:t>Knowing what an event is, ability to identify events in a story.</a:t>
            </a:r>
          </a:p>
          <a:p>
            <a:pPr eaLnBrk="1" hangingPunct="1">
              <a:buFont typeface="Arial" charset="0"/>
              <a:buNone/>
            </a:pPr>
            <a:r>
              <a:rPr lang="en-US" sz="1600" dirty="0" smtClean="0"/>
              <a:t>Materials: English language books, Japanese books, Arabic books.</a:t>
            </a:r>
          </a:p>
          <a:p>
            <a:pPr eaLnBrk="1" hangingPunct="1">
              <a:buFont typeface="Arial" charset="0"/>
              <a:buNone/>
            </a:pPr>
            <a:endParaRPr lang="en-CA" sz="1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fontAlgn="auto" hangingPunct="1">
              <a:spcAft>
                <a:spcPts val="0"/>
              </a:spcAft>
              <a:defRPr/>
            </a:pPr>
            <a:r>
              <a:rPr lang="en-US" smtClean="0"/>
              <a:t> </a:t>
            </a:r>
            <a:endParaRPr lang="en-CA" smtClean="0"/>
          </a:p>
        </p:txBody>
      </p:sp>
      <p:sp>
        <p:nvSpPr>
          <p:cNvPr id="16387" name="Content Placeholder 2"/>
          <p:cNvSpPr>
            <a:spLocks noGrp="1"/>
          </p:cNvSpPr>
          <p:nvPr>
            <p:ph sz="quarter" idx="1"/>
          </p:nvPr>
        </p:nvSpPr>
        <p:spPr>
          <a:xfrm>
            <a:off x="457200" y="1600200"/>
            <a:ext cx="7467600" cy="4873625"/>
          </a:xfrm>
        </p:spPr>
        <p:txBody>
          <a:bodyPr/>
          <a:lstStyle/>
          <a:p>
            <a:pPr algn="ctr" eaLnBrk="1" hangingPunct="1">
              <a:buFont typeface="Arial" charset="0"/>
              <a:buNone/>
            </a:pPr>
            <a:r>
              <a:rPr lang="en-US" dirty="0" smtClean="0"/>
              <a:t>Stage 2:</a:t>
            </a:r>
          </a:p>
          <a:p>
            <a:pPr algn="ctr" eaLnBrk="1" hangingPunct="1">
              <a:buFont typeface="Arial" charset="0"/>
              <a:buNone/>
            </a:pPr>
            <a:r>
              <a:rPr lang="en-US" dirty="0" smtClean="0"/>
              <a:t> Initial consonant recognition and rhymes</a:t>
            </a:r>
            <a:endParaRPr lang="en-CA"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536</TotalTime>
  <Words>2919</Words>
  <Application>Microsoft Office PowerPoint</Application>
  <PresentationFormat>On-screen Show (4:3)</PresentationFormat>
  <Paragraphs>244</Paragraphs>
  <Slides>34</Slides>
  <Notes>13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Oriel</vt:lpstr>
      <vt:lpstr>   a step-by-step approach for teaching an adolescent ell to read  </vt:lpstr>
      <vt:lpstr>How to Teach an Adolescent ELL to Read</vt:lpstr>
      <vt:lpstr>Reading</vt:lpstr>
      <vt:lpstr>Stage 1. Recognize Syllables</vt:lpstr>
      <vt:lpstr>Basic recognition of letters:</vt:lpstr>
      <vt:lpstr>PowerPoint Presentation</vt:lpstr>
      <vt:lpstr>PowerPoint Presentation</vt:lpstr>
      <vt:lpstr>Parts of a Book</vt:lpstr>
      <vt:lpstr> </vt:lpstr>
      <vt:lpstr>Alphabet Oral work</vt:lpstr>
      <vt:lpstr>PowerPoint Presentation</vt:lpstr>
      <vt:lpstr>PowerPoint Presentation</vt:lpstr>
      <vt:lpstr>Rhyming Sounds</vt:lpstr>
      <vt:lpstr>Application</vt:lpstr>
      <vt:lpstr>Performance of Song </vt:lpstr>
      <vt:lpstr>Various Next Steps: Sounds</vt:lpstr>
      <vt:lpstr>Stage 3: phonological Awareness</vt:lpstr>
      <vt:lpstr>Phonemic Awareness</vt:lpstr>
      <vt:lpstr>Why focus on Phonemic Awareness </vt:lpstr>
      <vt:lpstr>Where do you begin…</vt:lpstr>
      <vt:lpstr>Activities</vt:lpstr>
      <vt:lpstr>Helping students begin to decode</vt:lpstr>
      <vt:lpstr>Helping students begin to decode</vt:lpstr>
      <vt:lpstr>Approaches to teaching English</vt:lpstr>
      <vt:lpstr>Response to Intervention (RtI)  </vt:lpstr>
      <vt:lpstr>Strategies for Teachers  </vt:lpstr>
      <vt:lpstr>Lesson Plan – The First Step </vt:lpstr>
      <vt:lpstr>Lesson Plan – The First Step </vt:lpstr>
      <vt:lpstr>Lesson Plan – The First Step </vt:lpstr>
      <vt:lpstr>Lesson Plan – The First Step </vt:lpstr>
      <vt:lpstr>Lesson two –Syllable Awareness  </vt:lpstr>
      <vt:lpstr>Lesson two –Syllable Awareness  </vt:lpstr>
      <vt:lpstr>Lesson two –Syllable Awareness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Neame</cp:lastModifiedBy>
  <cp:revision>77</cp:revision>
  <cp:lastPrinted>2012-08-21T18:52:48Z</cp:lastPrinted>
  <dcterms:created xsi:type="dcterms:W3CDTF">2012-03-05T18:06:54Z</dcterms:created>
  <dcterms:modified xsi:type="dcterms:W3CDTF">2012-08-23T06:50:07Z</dcterms:modified>
</cp:coreProperties>
</file>